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7" Type="http://schemas.openxmlformats.org/officeDocument/2006/relationships/viewProps" Target="viewProps.xml"/><Relationship Id="rId46" Type="http://schemas.openxmlformats.org/officeDocument/2006/relationships/tableStyles" Target="tableStyles.xml"/><Relationship Id="rId45" Type="http://schemas.openxmlformats.org/officeDocument/2006/relationships/presProps" Target="presProps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hyperlink" Target="http://apps.ban-pdm.id/sispena3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0.jpe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2.jpeg"/><Relationship Id="rId4" Type="http://schemas.openxmlformats.org/officeDocument/2006/relationships/hyperlink" Target="https://ban-pdm.id/satuanpendidikan/" TargetMode="External"/><Relationship Id="rId3" Type="http://schemas.openxmlformats.org/officeDocument/2006/relationships/hyperlink" Target="https://ban-pdm.id/documents/j/unduhan-sk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3.png"/><Relationship Id="rId3" Type="http://schemas.openxmlformats.org/officeDocument/2006/relationships/hyperlink" Target="https://ban-pdm.id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0" y="1853632"/>
            <a:ext cx="9144000" cy="189992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3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06245" algn="l" rtl="0" eaLnBrk="0">
              <a:lnSpc>
                <a:spcPct val="82000"/>
              </a:lnSpc>
              <a:tabLst/>
            </a:pPr>
            <a:r>
              <a:rPr sz="2900" b="1" kern="0" spc="-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PANDUAN  PROSES AKREDITASI</a:t>
            </a:r>
            <a:endParaRPr sz="2900" dirty="0">
              <a:latin typeface="Arial"/>
              <a:ea typeface="Arial"/>
              <a:cs typeface="Arial"/>
            </a:endParaRPr>
          </a:p>
          <a:p>
            <a:pPr marL="344804" algn="l" rtl="0" eaLnBrk="0">
              <a:lnSpc>
                <a:spcPct val="82000"/>
              </a:lnSpc>
              <a:spcBef>
                <a:spcPts val="541"/>
              </a:spcBef>
              <a:tabLst/>
            </a:pPr>
            <a:r>
              <a:rPr sz="25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SATUAN PENDIDIKAN DASAR DAN MENENGAH</a:t>
            </a:r>
            <a:endParaRPr sz="2500" dirty="0">
              <a:latin typeface="Arial"/>
              <a:ea typeface="Arial"/>
              <a:cs typeface="Arial"/>
            </a:endParaRPr>
          </a:p>
          <a:p>
            <a:pPr marL="3651250" algn="l" rtl="0" eaLnBrk="0">
              <a:lnSpc>
                <a:spcPct val="82000"/>
              </a:lnSpc>
              <a:spcBef>
                <a:spcPts val="541"/>
              </a:spcBef>
              <a:tabLst/>
            </a:pPr>
            <a:r>
              <a:rPr sz="25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Tahun</a:t>
            </a:r>
            <a:r>
              <a:rPr sz="2500" b="1" kern="0" spc="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2024</a:t>
            </a:r>
            <a:endParaRPr sz="2500" dirty="0">
              <a:latin typeface="Arial"/>
              <a:ea typeface="Arial"/>
              <a:cs typeface="Arial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77459" y="0"/>
            <a:ext cx="1566539" cy="1359559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2314543" y="1254790"/>
            <a:ext cx="4527550" cy="3549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17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855344" algn="l" rtl="0" eaLnBrk="0">
              <a:lnSpc>
                <a:spcPct val="82000"/>
              </a:lnSpc>
              <a:tabLst/>
            </a:pPr>
            <a:r>
              <a:rPr sz="1500" kern="0" spc="-2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 AKREDITASI</a:t>
            </a:r>
            <a:r>
              <a:rPr sz="1500" kern="0" spc="17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-2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192"/>
              </a:spcBef>
              <a:tabLst/>
            </a:pP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ANAK</a:t>
            </a:r>
            <a:r>
              <a:rPr sz="900" kern="0" spc="7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USIA</a:t>
            </a:r>
            <a:r>
              <a:rPr sz="900" kern="0" spc="9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DINI,</a:t>
            </a:r>
            <a:r>
              <a:rPr sz="900" kern="0" spc="8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900" kern="0" spc="8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DASAR,</a:t>
            </a:r>
            <a:r>
              <a:rPr sz="900" kern="0" spc="8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900" kern="0" spc="8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1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900" kern="0" spc="9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kern="0" spc="-20" dirty="0">
                <a:solidFill>
                  <a:srgbClr val="3D85C6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MENENGAH</a:t>
            </a:r>
            <a:endParaRPr sz="900" dirty="0">
              <a:latin typeface="Arial"/>
              <a:ea typeface="Arial"/>
              <a:cs typeface="Arial"/>
            </a:endParaRPr>
          </a:p>
        </p:txBody>
      </p:sp>
      <p:sp>
        <p:nvSpPr>
          <p:cNvPr id="10" name="textbox 10"/>
          <p:cNvSpPr/>
          <p:nvPr/>
        </p:nvSpPr>
        <p:spPr>
          <a:xfrm>
            <a:off x="1" y="4994138"/>
            <a:ext cx="9144000" cy="14986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47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marL="2500629" algn="l" rtl="0" eaLnBrk="0">
              <a:lnSpc>
                <a:spcPct val="82000"/>
              </a:lnSpc>
              <a:spcBef>
                <a:spcPts val="2"/>
              </a:spcBef>
              <a:tabLst/>
            </a:pPr>
            <a:r>
              <a:rPr sz="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BADANAKREDITASI</a:t>
            </a:r>
            <a:r>
              <a:rPr sz="6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 PENDIDIKANANAK</a:t>
            </a:r>
            <a:r>
              <a:rPr sz="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USIA DINI,</a:t>
            </a:r>
            <a:r>
              <a:rPr sz="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IDIKAN</a:t>
            </a:r>
            <a:r>
              <a:rPr sz="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DASAR,</a:t>
            </a:r>
            <a:r>
              <a:rPr sz="6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600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MENENGAH</a:t>
            </a:r>
            <a:endParaRPr sz="600" dirty="0">
              <a:latin typeface="Arial"/>
              <a:ea typeface="Arial"/>
              <a:cs typeface="Arial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953911" y="217361"/>
            <a:ext cx="1295095" cy="934844"/>
          </a:xfrm>
          <a:prstGeom prst="rect">
            <a:avLst/>
          </a:prstGeom>
        </p:spPr>
      </p:pic>
      <p:sp>
        <p:nvSpPr>
          <p:cNvPr id="14" name="textbox 14"/>
          <p:cNvSpPr/>
          <p:nvPr/>
        </p:nvSpPr>
        <p:spPr>
          <a:xfrm>
            <a:off x="2324921" y="4521570"/>
            <a:ext cx="4560570" cy="2044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73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Jenjang</a:t>
            </a:r>
            <a:r>
              <a:rPr sz="1400" kern="0" spc="12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400" kern="0" spc="1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Dasar dan</a:t>
            </a:r>
            <a:r>
              <a:rPr sz="1400" kern="0" spc="12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Menengah Tahun 2</a:t>
            </a:r>
            <a:r>
              <a:rPr sz="1400" kern="0" spc="2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024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sp>
        <p:nvSpPr>
          <p:cNvPr id="16" name="textbox 16"/>
          <p:cNvSpPr/>
          <p:nvPr/>
        </p:nvSpPr>
        <p:spPr>
          <a:xfrm>
            <a:off x="2492546" y="4308210"/>
            <a:ext cx="4231640" cy="2044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73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Disampaikan dalam</a:t>
            </a:r>
            <a:r>
              <a:rPr sz="1400" kern="0" spc="12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kern="0" spc="3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</a:t>
            </a:r>
            <a:r>
              <a:rPr sz="1400" kern="0" spc="2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atan Sosialisasi Akreditasi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668760" y="4642876"/>
            <a:ext cx="475239" cy="5006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 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6" name="rect 86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8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90" name="textbox 90"/>
          <p:cNvSpPr/>
          <p:nvPr/>
        </p:nvSpPr>
        <p:spPr>
          <a:xfrm>
            <a:off x="798932" y="502030"/>
            <a:ext cx="7753350" cy="34232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63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indent="6350" algn="l" rtl="0" eaLnBrk="0">
              <a:lnSpc>
                <a:spcPct val="93000"/>
              </a:lnSpc>
              <a:tabLst/>
            </a:pP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</a:t>
            </a:r>
            <a:r>
              <a:rPr sz="21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2.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Kepemimpinan</a:t>
            </a:r>
            <a:r>
              <a:rPr sz="21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Kepala</a:t>
            </a:r>
            <a:r>
              <a:rPr sz="21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21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       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21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Pengelolaan</a:t>
            </a:r>
            <a:r>
              <a:rPr sz="21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21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endParaRPr sz="21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4765" indent="2540" algn="l" rtl="0" eaLnBrk="0">
              <a:lnSpc>
                <a:spcPct val="92000"/>
              </a:lnSpc>
              <a:spcBef>
                <a:spcPts val="581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Kepemimpinan kepala satuan pendidikan dalam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pengelolaan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atuan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pendidikan, atau sering kita pahami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instru</a:t>
            </a:r>
            <a:r>
              <a:rPr sz="19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ctional</a:t>
            </a:r>
            <a:endParaRPr sz="19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83000"/>
              </a:lnSpc>
              <a:spcBef>
                <a:spcPts val="373"/>
              </a:spcBef>
              <a:tabLst/>
            </a:pPr>
            <a:r>
              <a:rPr sz="19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leadership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, merupakan kunci hadirnya tata kelola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atuan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endParaRPr sz="1900" dirty="0">
              <a:latin typeface="Arial"/>
              <a:ea typeface="Arial"/>
              <a:cs typeface="Arial"/>
            </a:endParaRPr>
          </a:p>
          <a:p>
            <a:pPr marL="24765" indent="-12064" algn="l" rtl="0" eaLnBrk="0">
              <a:lnSpc>
                <a:spcPct val="91000"/>
              </a:lnSpc>
              <a:spcBef>
                <a:spcPts val="403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baik, dan akan berdampak</a:t>
            </a:r>
            <a:r>
              <a:rPr sz="1900" kern="0" spc="1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peningkatan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berkelanjuta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n.</a:t>
            </a:r>
            <a:endParaRPr sz="1900" dirty="0">
              <a:latin typeface="Arial"/>
              <a:ea typeface="Arial"/>
              <a:cs typeface="Arial"/>
            </a:endParaRPr>
          </a:p>
          <a:p>
            <a:pPr marL="12700" indent="14604" algn="l" rtl="0" eaLnBrk="0">
              <a:lnSpc>
                <a:spcPct val="92000"/>
              </a:lnSpc>
              <a:spcBef>
                <a:spcPts val="988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 mengukur kinerja kepa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pendidikan,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19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 turut mendukung pe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nguatan peran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kepala</a:t>
            </a:r>
            <a:endParaRPr sz="1900" dirty="0">
              <a:latin typeface="Arial"/>
              <a:ea typeface="Arial"/>
              <a:cs typeface="Arial"/>
            </a:endParaRPr>
          </a:p>
          <a:p>
            <a:pPr marL="19050" algn="l" rtl="0" eaLnBrk="0">
              <a:lnSpc>
                <a:spcPct val="84000"/>
              </a:lnSpc>
              <a:spcBef>
                <a:spcPts val="365"/>
              </a:spcBef>
              <a:tabLst/>
            </a:pP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pendidikan sebagai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pemimpin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pembelajaran.</a:t>
            </a:r>
            <a:endParaRPr sz="19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 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" name="rect 94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98" name="textbox 98"/>
          <p:cNvSpPr/>
          <p:nvPr/>
        </p:nvSpPr>
        <p:spPr>
          <a:xfrm>
            <a:off x="684450" y="351916"/>
            <a:ext cx="7995919" cy="38627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00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6985" algn="l" rtl="0" eaLnBrk="0">
              <a:lnSpc>
                <a:spcPct val="93000"/>
              </a:lnSpc>
              <a:tabLst/>
            </a:pP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</a:t>
            </a:r>
            <a:r>
              <a:rPr sz="2200" b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2.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Kepemimpinan</a:t>
            </a:r>
            <a:r>
              <a:rPr sz="2200" b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Kepala</a:t>
            </a:r>
            <a:r>
              <a:rPr sz="2200" b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2200" b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     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22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Pengelolaan</a:t>
            </a:r>
            <a:r>
              <a:rPr sz="22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22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485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Secara umum, kinerja kepemimpinan yang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adalah: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5095" algn="l" rtl="0" eaLnBrk="0">
              <a:lnSpc>
                <a:spcPts val="2126"/>
              </a:lnSpc>
              <a:spcBef>
                <a:spcPts val="521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Kepemimpina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 yang menghadirkan pendidik dan tenaga kependidikan yang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3709" indent="-5080" algn="l" rtl="0" eaLnBrk="0">
              <a:lnSpc>
                <a:spcPct val="92000"/>
              </a:lnSpc>
              <a:spcBef>
                <a:spcPts val="161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gemar belajar, berefleksi dan berkolaborasi dalam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rangka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penin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gkatan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kualitas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5095" algn="l" rtl="0" eaLnBrk="0">
              <a:lnSpc>
                <a:spcPts val="2126"/>
              </a:lnSpc>
              <a:spcBef>
                <a:spcPts val="54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Komitmen untuk terus meningkatk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 kualitas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layanannya.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9265" indent="-344170" algn="l" rtl="0" eaLnBrk="0">
              <a:lnSpc>
                <a:spcPct val="102000"/>
              </a:lnSpc>
              <a:spcBef>
                <a:spcPts val="39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Pemanfaatan anggaran yang sesuai dengan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fokus perbaikan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 yang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 direncanakan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5095" algn="l" rtl="0" eaLnBrk="0">
              <a:lnSpc>
                <a:spcPts val="2126"/>
              </a:lnSpc>
              <a:spcBef>
                <a:spcPts val="528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Pengelolaa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 sarana prasarana secara optimal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kebutuhan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5095" algn="l" rtl="0" eaLnBrk="0">
              <a:lnSpc>
                <a:spcPts val="2126"/>
              </a:lnSpc>
              <a:spcBef>
                <a:spcPts val="394"/>
              </a:spcBef>
              <a:tabLst/>
            </a:pP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Pengelolaan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kurikulum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KSP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).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KSP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rujukan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kunci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3550" algn="l" rtl="0" eaLnBrk="0">
              <a:lnSpc>
                <a:spcPct val="84000"/>
              </a:lnSpc>
              <a:spcBef>
                <a:spcPts val="18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menentukan suasana dan proses belajar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 tahun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aj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depan.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 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" name="rect 102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4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graphicFrame>
        <p:nvGraphicFramePr>
          <p:cNvPr id="106" name="table 106"/>
          <p:cNvGraphicFramePr>
            <a:graphicFrameLocks noGrp="1"/>
          </p:cNvGraphicFramePr>
          <p:nvPr/>
        </p:nvGraphicFramePr>
        <p:xfrm>
          <a:off x="580987" y="270362"/>
          <a:ext cx="8320404" cy="4184650"/>
        </p:xfrm>
        <a:graphic>
          <a:graphicData uri="http://schemas.openxmlformats.org/drawingml/2006/table">
            <a:tbl>
              <a:tblPr/>
              <a:tblGrid>
                <a:gridCol w="8320404"/>
              </a:tblGrid>
              <a:tr h="4175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9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7109"/>
                        </a:lnSpc>
                        <a:tabLst/>
                      </a:pPr>
                      <a:endParaRPr sz="1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7950" indent="1905" algn="l" rtl="0" eaLnBrk="0">
                        <a:lnSpc>
                          <a:spcPct val="94000"/>
                        </a:lnSpc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Untuk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memahami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lebih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lanjut  terkait   area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kinerj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</a:t>
                      </a:r>
                      <a:r>
                        <a:rPr sz="1800" kern="0" spc="1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diukur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dalam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kepemimpinan   kepala   satuan   pendidikan   dalam   pe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ngelolaan,   silakan</a:t>
                      </a:r>
                      <a:r>
                        <a:rPr sz="1800" kern="0" spc="-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pelajari materi</a:t>
                      </a:r>
                      <a:r>
                        <a:rPr sz="1800" kern="0" spc="1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berikut!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0489" algn="l" rtl="0" eaLnBrk="0">
                        <a:lnSpc>
                          <a:spcPct val="84000"/>
                        </a:lnSpc>
                        <a:spcBef>
                          <a:spcPts val="967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Materi dapat diakses m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enggunakan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dengan</a:t>
                      </a:r>
                      <a:r>
                        <a:rPr sz="1800" kern="0" spc="1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cara: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342514" algn="l" rtl="0" eaLnBrk="0">
                        <a:lnSpc>
                          <a:spcPct val="85000"/>
                        </a:lnSpc>
                        <a:spcBef>
                          <a:spcPts val="924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1.  Membuka fitur kam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era yang ada pada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handphone;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16835" indent="-31432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2.  Mengarahkan</a:t>
                      </a:r>
                      <a:r>
                        <a:rPr sz="1800" kern="0" spc="2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kamera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gambar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</a:t>
                      </a:r>
                      <a:r>
                        <a:rPr sz="1800" i="1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samping;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11754" indent="-30924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3.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Setelah</a:t>
                      </a:r>
                      <a:r>
                        <a:rPr sz="1800" kern="0" spc="2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itu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erpindai,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akan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ada tautan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atau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link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 tampil pada</a:t>
                      </a:r>
                      <a:r>
                        <a:rPr sz="1800" kern="0" spc="2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298064" algn="l" rtl="0" eaLnBrk="0">
                        <a:lnSpc>
                          <a:spcPct val="84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4.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Klik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tautan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tampil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2616200" indent="-306704" algn="l" rtl="0" eaLnBrk="0">
                        <a:lnSpc>
                          <a:spcPct val="96000"/>
                        </a:lnSpc>
                        <a:spcBef>
                          <a:spcPts val="325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  Materi   t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erkait   komponen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kepemimpinan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kepala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satuan</a:t>
                      </a:r>
                      <a:r>
                        <a:rPr sz="1800" kern="0" spc="1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pendidikan</a:t>
                      </a:r>
                      <a:r>
                        <a:rPr sz="1800" kern="0" spc="1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dalam</a:t>
                      </a:r>
                      <a:r>
                        <a:rPr sz="1800" kern="0" spc="1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1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pengelolaan</a:t>
                      </a:r>
                      <a:r>
                        <a:rPr sz="1800" kern="0" spc="1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satuan</a:t>
                      </a:r>
                      <a:r>
                        <a:rPr sz="1800" kern="0" spc="-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pendidikan    da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lam</a:t>
                      </a:r>
                      <a:r>
                        <a:rPr sz="1800" kern="0" spc="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proses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pembelajaran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siap</a:t>
                      </a:r>
                      <a:r>
                        <a:rPr sz="1800" kern="0" spc="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dipelajar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i.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8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5149" y="1960850"/>
            <a:ext cx="1902950" cy="1902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 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" name="rect 112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4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596409" y="338816"/>
            <a:ext cx="8228330" cy="36937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82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954" algn="l" rtl="0" eaLnBrk="0">
              <a:lnSpc>
                <a:spcPct val="85000"/>
              </a:lnSpc>
              <a:tabLst/>
            </a:pP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 3. Iklim Lingkungan Belajar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indent="8889" algn="l" rtl="0" eaLnBrk="0">
              <a:lnSpc>
                <a:spcPct val="95000"/>
              </a:lnSpc>
              <a:spcBef>
                <a:spcPts val="582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Peran satuan pendidikan adalah mendampingi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 didik,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sala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 cara dalam mendampingi peserta didik yang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angsung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dirasakan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oleh mereka adalah melalui pengondisian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iklim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elajar.</a:t>
            </a:r>
            <a:endParaRPr sz="1900" dirty="0">
              <a:latin typeface="Arial"/>
              <a:ea typeface="Arial"/>
              <a:cs typeface="Arial"/>
            </a:endParaRPr>
          </a:p>
          <a:p>
            <a:pPr marL="23495" algn="l" rtl="0" eaLnBrk="0">
              <a:lnSpc>
                <a:spcPct val="92000"/>
              </a:lnSpc>
              <a:spcBef>
                <a:spcPts val="365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 mengukur iklim lingkungan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ajar,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 Akreditasi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 sudah memastikan setiap peserta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berada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endParaRPr sz="1900" dirty="0">
              <a:latin typeface="Arial"/>
              <a:ea typeface="Arial"/>
              <a:cs typeface="Arial"/>
            </a:endParaRPr>
          </a:p>
          <a:p>
            <a:pPr marL="20954" algn="l" rtl="0" eaLnBrk="0">
              <a:lnSpc>
                <a:spcPct val="91000"/>
              </a:lnSpc>
              <a:spcBef>
                <a:spcPts val="389"/>
              </a:spcBef>
              <a:tabLst/>
            </a:pP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 yang memungkinkan mereka mendapatkan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 optimal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r>
              <a:rPr sz="1900" kern="0" spc="2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belajar.</a:t>
            </a:r>
            <a:endParaRPr sz="1900" dirty="0">
              <a:latin typeface="Arial"/>
              <a:ea typeface="Arial"/>
              <a:cs typeface="Arial"/>
            </a:endParaRPr>
          </a:p>
          <a:p>
            <a:pPr marL="23495" algn="l" rtl="0" eaLnBrk="0">
              <a:lnSpc>
                <a:spcPct val="84000"/>
              </a:lnSpc>
              <a:spcBef>
                <a:spcPts val="988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yang diukur adalah suasana lingkungan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 yang:</a:t>
            </a:r>
            <a:endParaRPr sz="1900" dirty="0">
              <a:latin typeface="Arial"/>
              <a:ea typeface="Arial"/>
              <a:cs typeface="Arial"/>
            </a:endParaRPr>
          </a:p>
          <a:p>
            <a:pPr marL="13970" indent="-1905" algn="l" rtl="0" eaLnBrk="0">
              <a:lnSpc>
                <a:spcPct val="92000"/>
              </a:lnSpc>
              <a:spcBef>
                <a:spcPts val="356"/>
              </a:spcBef>
              <a:tabLst/>
            </a:pPr>
            <a:r>
              <a:rPr sz="19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Berkebinekaan, Inklusif, </a:t>
            </a:r>
            <a:r>
              <a:rPr sz="19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Aman secara psikis, Menjaga keselamatan,</a:t>
            </a:r>
            <a:r>
              <a:rPr sz="19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 </a:t>
            </a:r>
            <a:r>
              <a:rPr sz="1900" i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Sehat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9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 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rect 120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2" name="picture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graphicFrame>
        <p:nvGraphicFramePr>
          <p:cNvPr id="124" name="table 124"/>
          <p:cNvGraphicFramePr>
            <a:graphicFrameLocks noGrp="1"/>
          </p:cNvGraphicFramePr>
          <p:nvPr/>
        </p:nvGraphicFramePr>
        <p:xfrm>
          <a:off x="580987" y="498962"/>
          <a:ext cx="8320404" cy="3361690"/>
        </p:xfrm>
        <a:graphic>
          <a:graphicData uri="http://schemas.openxmlformats.org/drawingml/2006/table">
            <a:tbl>
              <a:tblPr/>
              <a:tblGrid>
                <a:gridCol w="2207895"/>
                <a:gridCol w="6112509"/>
              </a:tblGrid>
              <a:tr h="104584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7950" indent="1905" algn="l" rtl="0" eaLnBrk="0">
                        <a:lnSpc>
                          <a:spcPct val="92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Untuk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memahami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lebih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lanjut  terkait   area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kinerj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</a:t>
                      </a:r>
                      <a:r>
                        <a:rPr sz="1800" kern="0" spc="1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diukur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dalam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komponen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iklim lingkungan belajar, silakan</a:t>
                      </a:r>
                      <a:r>
                        <a:rPr sz="1800" kern="0" spc="1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pelajari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materi</a:t>
                      </a:r>
                      <a:r>
                        <a:rPr sz="1800" kern="0" spc="1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berikut!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0489" algn="l" rtl="0" eaLnBrk="0">
                        <a:lnSpc>
                          <a:spcPct val="84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Materi dapat diakses m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enggunakan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dengan</a:t>
                      </a:r>
                      <a:r>
                        <a:rPr sz="1800" kern="0" spc="1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cara: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158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34620" algn="l" rtl="0" eaLnBrk="0">
                        <a:lnSpc>
                          <a:spcPct val="85000"/>
                        </a:lnSpc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1.  Membuka fitur kam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era yang ada pada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handphone;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8940" indent="-31432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2.  Mengarahkan</a:t>
                      </a:r>
                      <a:r>
                        <a:rPr sz="1800" kern="0" spc="2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kamera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gambar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</a:t>
                      </a:r>
                      <a:r>
                        <a:rPr sz="1800" i="1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samping;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3859" indent="-30924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3.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Setelah</a:t>
                      </a:r>
                      <a:r>
                        <a:rPr sz="1800" kern="0" spc="2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itu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erpindai,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akan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ada tautan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atau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link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 tampil pada</a:t>
                      </a:r>
                      <a:r>
                        <a:rPr sz="1800" kern="0" spc="2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90169" algn="l" rtl="0" eaLnBrk="0">
                        <a:lnSpc>
                          <a:spcPct val="84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4.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Klik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tautan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tampil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08940" indent="-307340" algn="l" rtl="0" eaLnBrk="0">
                        <a:lnSpc>
                          <a:spcPct val="91000"/>
                        </a:lnSpc>
                        <a:spcBef>
                          <a:spcPts val="368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  Materi  terkait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komponen</a:t>
                      </a:r>
                      <a:r>
                        <a:rPr sz="1800" kern="0" spc="1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iklim</a:t>
                      </a:r>
                      <a:r>
                        <a:rPr sz="1800" kern="0" spc="1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lingkungan</a:t>
                      </a:r>
                      <a:r>
                        <a:rPr sz="1800" kern="0" spc="1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belajar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siap dipelajar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i.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6" name="picture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7873" y="1721349"/>
            <a:ext cx="1921099" cy="19211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 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" name="rect 130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34" name="textbox 134"/>
          <p:cNvSpPr/>
          <p:nvPr/>
        </p:nvSpPr>
        <p:spPr>
          <a:xfrm>
            <a:off x="684450" y="287116"/>
            <a:ext cx="8184515" cy="39966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6985" algn="l" rtl="0" eaLnBrk="0">
              <a:lnSpc>
                <a:spcPct val="96000"/>
              </a:lnSpc>
              <a:tabLst/>
            </a:pP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</a:t>
            </a:r>
            <a:r>
              <a:rPr sz="22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4.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Kompetensi</a:t>
            </a:r>
            <a:r>
              <a:rPr sz="22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</a:t>
            </a:r>
            <a:r>
              <a:rPr sz="22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</a:t>
            </a:r>
            <a:r>
              <a:rPr sz="22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Lulusan           </a:t>
            </a:r>
            <a:r>
              <a:rPr sz="22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dan/atau Peserta Di</a:t>
            </a:r>
            <a:r>
              <a:rPr sz="22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dik</a:t>
            </a:r>
            <a:endParaRPr sz="2200" dirty="0">
              <a:latin typeface="Arial"/>
              <a:ea typeface="Arial"/>
              <a:cs typeface="Arial"/>
            </a:endParaRPr>
          </a:p>
          <a:p>
            <a:pPr marL="125095" algn="l" rtl="0" eaLnBrk="0">
              <a:lnSpc>
                <a:spcPts val="2126"/>
              </a:lnSpc>
              <a:spcBef>
                <a:spcPts val="91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Untuk mengukur hasil kinerja satu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menghadirkan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4344" algn="l" rtl="0" eaLnBrk="0">
              <a:lnSpc>
                <a:spcPct val="84000"/>
              </a:lnSpc>
              <a:spcBef>
                <a:spcPts val="180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 yang dii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nginkan, instrumen akreditasi menggunakan data dari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5615" indent="-5080" algn="l" rtl="0" eaLnBrk="0">
              <a:lnSpc>
                <a:spcPct val="88000"/>
              </a:lnSpc>
              <a:spcBef>
                <a:spcPts val="26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instrumen yang dirujuk di dalam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luasi Sistem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(selanjutnya disebut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-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ESP).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18110" algn="l" rtl="0" eaLnBrk="0">
              <a:lnSpc>
                <a:spcPts val="2259"/>
              </a:lnSpc>
              <a:spcBef>
                <a:spcPts val="118"/>
              </a:spcBef>
              <a:tabLst/>
            </a:pP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7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ESP adalah evaluasi terhadap layanan pendidikan, kinerja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an,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8630" algn="l" rtl="0" eaLnBrk="0">
              <a:lnSpc>
                <a:spcPct val="90000"/>
              </a:lnSpc>
              <a:spcBef>
                <a:spcPts val="5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 program pendidikan pada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anak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usia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dini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(PAUD),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8630" algn="l" rtl="0" eaLnBrk="0">
              <a:lnSpc>
                <a:spcPct val="84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dasar, maupun pendidikan menengah dalam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rangka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pemenuha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 standar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3550" indent="10160" algn="l" rtl="0" eaLnBrk="0">
              <a:lnSpc>
                <a:spcPct val="97000"/>
              </a:lnSpc>
              <a:spcBef>
                <a:spcPts val="289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 pendidikan sebagai proses pengendalian,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penjaminan,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penet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apan, dan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peningkatan mutu pendidikan secara ber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kelanjutan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(Permendikbudristek</a:t>
            </a:r>
            <a:r>
              <a:rPr sz="16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No 9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Tahun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2022).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Bentuk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ESP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1)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Asesmen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terdiri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atas  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Asesmen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Kompetensi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Minimum, Survei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Karakter, dan Survei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lajar;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serta</a:t>
            </a:r>
            <a:r>
              <a:rPr sz="16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(2) Analisis data terhadap satuan pendidikan, pendidik, tenaga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4344" algn="l" rtl="0" eaLnBrk="0">
              <a:lnSpc>
                <a:spcPct val="84000"/>
              </a:lnSpc>
              <a:spcBef>
                <a:spcPts val="403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kependidikan, dan pemerintah daerah.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 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" name="rect 138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42" name="textbox 142"/>
          <p:cNvSpPr/>
          <p:nvPr/>
        </p:nvSpPr>
        <p:spPr>
          <a:xfrm>
            <a:off x="1651149" y="2474163"/>
            <a:ext cx="5806440" cy="927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925320" indent="-1912620" algn="l" rtl="0" eaLnBrk="0">
              <a:lnSpc>
                <a:spcPct val="92000"/>
              </a:lnSpc>
              <a:tabLst/>
            </a:pP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dilalui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 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pic>
        <p:nvPicPr>
          <p:cNvPr id="144" name="picture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 1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150" name="picture 1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88274" y="1398499"/>
            <a:ext cx="8524499" cy="2683800"/>
          </a:xfrm>
          <a:prstGeom prst="rect">
            <a:avLst/>
          </a:prstGeom>
        </p:spPr>
      </p:pic>
      <p:sp>
        <p:nvSpPr>
          <p:cNvPr id="152" name="textbox 152"/>
          <p:cNvSpPr/>
          <p:nvPr/>
        </p:nvSpPr>
        <p:spPr>
          <a:xfrm>
            <a:off x="694243" y="365735"/>
            <a:ext cx="7602855" cy="3638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336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Bagaimana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600" b="1" kern="0" spc="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dilalui</a:t>
            </a:r>
            <a:r>
              <a:rPr sz="2600" b="1" kern="0" spc="50" dirty="0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2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 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6" name="rect 156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8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60" name="textbox 160"/>
          <p:cNvSpPr/>
          <p:nvPr/>
        </p:nvSpPr>
        <p:spPr>
          <a:xfrm>
            <a:off x="3163236" y="631744"/>
            <a:ext cx="5324475" cy="3489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39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1590" algn="l" rtl="0" eaLnBrk="0">
              <a:lnSpc>
                <a:spcPct val="84000"/>
              </a:lnSpc>
              <a:tabLst/>
            </a:pPr>
            <a:r>
              <a:rPr sz="1700" kern="0" spc="4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 satuan pen</a:t>
            </a:r>
            <a:r>
              <a:rPr sz="1700" kern="0" spc="3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didikan yang</a:t>
            </a:r>
            <a:r>
              <a:rPr sz="1700" kern="0" spc="12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pertama</a:t>
            </a:r>
            <a:r>
              <a:rPr sz="1700" kern="0" spc="14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kali</a:t>
            </a:r>
            <a:endParaRPr sz="1700" dirty="0">
              <a:latin typeface="Arial"/>
              <a:ea typeface="Arial"/>
              <a:cs typeface="Arial"/>
            </a:endParaRPr>
          </a:p>
          <a:p>
            <a:pPr marL="12700" indent="1270" algn="l" rtl="0" eaLnBrk="0">
              <a:lnSpc>
                <a:spcPct val="93000"/>
              </a:lnSpc>
              <a:spcBef>
                <a:spcPts val="348"/>
              </a:spcBef>
              <a:tabLst/>
            </a:pPr>
            <a:r>
              <a:rPr sz="1700" kern="0" spc="4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diakreditasi,  silakan mengajukan akredita</a:t>
            </a:r>
            <a:r>
              <a:rPr sz="1700" kern="0" spc="3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si melalui</a:t>
            </a:r>
            <a:r>
              <a:rPr sz="1700" kern="0" spc="-1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kern="0" spc="5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aplikasi Sispena: </a:t>
            </a:r>
            <a:r>
              <a:rPr sz="1700" b="1" i="1" u="sng" kern="0" spc="5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44546A"/>
                      <wpsdc:folHlinkClr xmlns:wpsdc="http://www.wps.cn/officeDocument/2017/drawingmlCustomData" val="44546A"/>
                      <wpsdc:hlinkUnderline xmlns:wpsdc="http://www.wps.cn/officeDocument/2017/drawingmlCustomData" val="0"/>
                    </a:ext>
                  </a:extLst>
                </a:hlinkClick>
              </a:rPr>
              <a:t>ap</a:t>
            </a:r>
            <a:r>
              <a:rPr sz="1700" b="1" i="1" u="sng" kern="0" spc="4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44546A"/>
                      <wpsdc:folHlinkClr xmlns:wpsdc="http://www.wps.cn/officeDocument/2017/drawingmlCustomData" val="44546A"/>
                      <wpsdc:hlinkUnderline xmlns:wpsdc="http://www.wps.cn/officeDocument/2017/drawingmlCustomData" val="0"/>
                    </a:ext>
                  </a:extLst>
                </a:hlinkClick>
              </a:rPr>
              <a:t>ps.ban-pdm.id/sispena3</a:t>
            </a:r>
            <a:r>
              <a:rPr sz="1700" i="1" kern="0" spc="40" dirty="0">
                <a:solidFill>
                  <a:srgbClr val="44546A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0005" indent="1905" algn="l" rtl="0" eaLnBrk="0">
              <a:lnSpc>
                <a:spcPct val="92000"/>
              </a:lnSpc>
              <a:spcBef>
                <a:spcPts val="521"/>
              </a:spcBef>
              <a:tabLst/>
            </a:pP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 tahap ini,  Bapak/Ibu akan</a:t>
            </a:r>
            <a:r>
              <a:rPr sz="17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mendapatkan</a:t>
            </a:r>
            <a:r>
              <a:rPr sz="17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konfirmasi dar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Dinas</a:t>
            </a:r>
            <a:r>
              <a:rPr sz="17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maupun</a:t>
            </a:r>
            <a:endParaRPr sz="1700" dirty="0">
              <a:latin typeface="Arial"/>
              <a:ea typeface="Arial"/>
              <a:cs typeface="Arial"/>
            </a:endParaRPr>
          </a:p>
          <a:p>
            <a:pPr marL="42544" algn="l" rtl="0" eaLnBrk="0">
              <a:lnSpc>
                <a:spcPct val="85000"/>
              </a:lnSpc>
              <a:spcBef>
                <a:spcPts val="307"/>
              </a:spcBef>
              <a:tabLst/>
            </a:pP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Kanwil/Kantor</a:t>
            </a:r>
            <a:r>
              <a:rPr sz="17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Kemenag setempat bahwa sat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uan</a:t>
            </a:r>
            <a:endParaRPr sz="1700" dirty="0">
              <a:latin typeface="Arial"/>
              <a:ea typeface="Arial"/>
              <a:cs typeface="Arial"/>
            </a:endParaRPr>
          </a:p>
          <a:p>
            <a:pPr marL="40005" algn="l" rtl="0" eaLnBrk="0">
              <a:lnSpc>
                <a:spcPct val="84000"/>
              </a:lnSpc>
              <a:spcBef>
                <a:spcPts val="306"/>
              </a:spcBef>
              <a:tabLst/>
            </a:pP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7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menjadi sas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aran visitasi.</a:t>
            </a:r>
            <a:endParaRPr sz="1700" dirty="0">
              <a:latin typeface="Arial"/>
              <a:ea typeface="Arial"/>
              <a:cs typeface="Arial"/>
            </a:endParaRPr>
          </a:p>
          <a:p>
            <a:pPr marL="42544" algn="l" rtl="0" eaLnBrk="0">
              <a:lnSpc>
                <a:spcPct val="84000"/>
              </a:lnSpc>
              <a:spcBef>
                <a:spcPts val="333"/>
              </a:spcBef>
              <a:tabLst/>
            </a:pP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 ini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umumnya dapat</a:t>
            </a:r>
            <a:r>
              <a:rPr sz="17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ditemui</a:t>
            </a:r>
            <a:r>
              <a:rPr sz="17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17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SK</a:t>
            </a:r>
            <a:endParaRPr sz="1700" dirty="0">
              <a:latin typeface="Arial"/>
              <a:ea typeface="Arial"/>
              <a:cs typeface="Arial"/>
            </a:endParaRPr>
          </a:p>
          <a:p>
            <a:pPr marL="41909" indent="-1905" algn="l" rtl="0" eaLnBrk="0">
              <a:lnSpc>
                <a:spcPct val="91000"/>
              </a:lnSpc>
              <a:spcBef>
                <a:spcPts val="361"/>
              </a:spcBef>
              <a:tabLst/>
            </a:pP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penetapan sasaran akreditasi yang dikeluarkan oleh</a:t>
            </a:r>
            <a:r>
              <a:rPr sz="1700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BAN-PDM dan menjadi lampiran</a:t>
            </a:r>
            <a:r>
              <a:rPr sz="17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surat</a:t>
            </a:r>
            <a:r>
              <a:rPr sz="17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r>
              <a:rPr sz="17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Dinas</a:t>
            </a:r>
            <a:endParaRPr sz="1700" dirty="0">
              <a:latin typeface="Arial"/>
              <a:ea typeface="Arial"/>
              <a:cs typeface="Arial"/>
            </a:endParaRPr>
          </a:p>
          <a:p>
            <a:pPr marL="42544" algn="l" rtl="0" eaLnBrk="0">
              <a:lnSpc>
                <a:spcPct val="85000"/>
              </a:lnSpc>
              <a:spcBef>
                <a:spcPts val="327"/>
              </a:spcBef>
              <a:tabLst/>
            </a:pPr>
            <a:r>
              <a:rPr sz="17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 maupun</a:t>
            </a:r>
            <a:r>
              <a:rPr sz="17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Kanwil/Kantor</a:t>
            </a:r>
            <a:r>
              <a:rPr sz="17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Kemenag.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sp>
        <p:nvSpPr>
          <p:cNvPr id="162" name="textbox 162"/>
          <p:cNvSpPr/>
          <p:nvPr/>
        </p:nvSpPr>
        <p:spPr>
          <a:xfrm>
            <a:off x="1220111" y="662067"/>
            <a:ext cx="1104900" cy="2738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9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1590" algn="l" rtl="0" eaLnBrk="0">
              <a:lnSpc>
                <a:spcPct val="82000"/>
              </a:lnSpc>
              <a:tabLst/>
            </a:pPr>
            <a:r>
              <a:rPr sz="1600" kern="0" spc="-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01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3970" indent="8254" algn="l" rtl="0" eaLnBrk="0">
              <a:lnSpc>
                <a:spcPct val="103000"/>
              </a:lnSpc>
              <a:spcBef>
                <a:spcPts val="464"/>
              </a:spcBef>
              <a:tabLst/>
            </a:pP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Pengajuan</a:t>
            </a:r>
            <a:r>
              <a:rPr sz="1600" b="1" kern="0" spc="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1590" algn="l" rtl="0" eaLnBrk="0">
              <a:lnSpc>
                <a:spcPct val="82000"/>
              </a:lnSpc>
              <a:spcBef>
                <a:spcPts val="492"/>
              </a:spcBef>
              <a:tabLst/>
            </a:pP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2859" algn="l" rtl="0" eaLnBrk="0">
              <a:lnSpc>
                <a:spcPct val="66000"/>
              </a:lnSpc>
              <a:spcBef>
                <a:spcPts val="578"/>
              </a:spcBef>
              <a:tabLst/>
            </a:pP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Konfirmasi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ts val="2536"/>
              </a:lnSpc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ts val="913"/>
              </a:lnSpc>
              <a:spcBef>
                <a:spcPts val="966"/>
              </a:spcBef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sasaran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08"/>
              </a:lnSpc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pic>
        <p:nvPicPr>
          <p:cNvPr id="164" name="picture 1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59049" y="2055378"/>
            <a:ext cx="678600" cy="711246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67228" y="573199"/>
            <a:ext cx="462246" cy="52957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2690090" y="677984"/>
            <a:ext cx="169199" cy="1418241"/>
            <a:chOff x="0" y="0"/>
            <a:chExt cx="169199" cy="1418241"/>
          </a:xfrm>
        </p:grpSpPr>
        <p:sp>
          <p:nvSpPr>
            <p:cNvPr id="168" name="path 168"/>
            <p:cNvSpPr/>
            <p:nvPr/>
          </p:nvSpPr>
          <p:spPr>
            <a:xfrm>
              <a:off x="79837" y="64633"/>
              <a:ext cx="10725" cy="1353608"/>
            </a:xfrm>
            <a:custGeom>
              <a:avLst/>
              <a:gdLst/>
              <a:ahLst/>
              <a:cxnLst/>
              <a:rect l="0" t="0" r="0" b="0"/>
              <a:pathLst>
                <a:path w="16" h="2131">
                  <a:moveTo>
                    <a:pt x="9" y="0"/>
                  </a:moveTo>
                  <a:lnTo>
                    <a:pt x="7" y="2131"/>
                  </a:lnTo>
                </a:path>
              </a:pathLst>
            </a:custGeom>
            <a:noFill/>
            <a:ln w="9525" cap="flat">
              <a:solidFill>
                <a:srgbClr val="B7B7B7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70" name="path 170"/>
            <p:cNvSpPr/>
            <p:nvPr/>
          </p:nvSpPr>
          <p:spPr>
            <a:xfrm>
              <a:off x="0" y="0"/>
              <a:ext cx="169199" cy="220499"/>
            </a:xfrm>
            <a:custGeom>
              <a:avLst/>
              <a:gdLst/>
              <a:ahLst/>
              <a:cxnLst/>
              <a:rect l="0" t="0" r="0" b="0"/>
              <a:pathLst>
                <a:path w="266" h="347">
                  <a:moveTo>
                    <a:pt x="0" y="0"/>
                  </a:moveTo>
                  <a:lnTo>
                    <a:pt x="266" y="0"/>
                  </a:lnTo>
                  <a:lnTo>
                    <a:pt x="266" y="347"/>
                  </a:lnTo>
                  <a:lnTo>
                    <a:pt x="0" y="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72" name="rect 172"/>
          <p:cNvSpPr/>
          <p:nvPr/>
        </p:nvSpPr>
        <p:spPr>
          <a:xfrm>
            <a:off x="2690090" y="2096222"/>
            <a:ext cx="169199" cy="220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" name="path 174"/>
          <p:cNvSpPr/>
          <p:nvPr/>
        </p:nvSpPr>
        <p:spPr>
          <a:xfrm>
            <a:off x="2769928" y="2316706"/>
            <a:ext cx="16425" cy="2070331"/>
          </a:xfrm>
          <a:custGeom>
            <a:avLst/>
            <a:gdLst/>
            <a:ahLst/>
            <a:cxnLst/>
            <a:rect l="0" t="0" r="0" b="0"/>
            <a:pathLst>
              <a:path w="25" h="3260">
                <a:moveTo>
                  <a:pt x="7" y="0"/>
                </a:moveTo>
                <a:lnTo>
                  <a:pt x="18" y="3260"/>
                </a:lnTo>
              </a:path>
            </a:pathLst>
          </a:custGeom>
          <a:noFill/>
          <a:ln w="9525" cap="flat">
            <a:solidFill>
              <a:srgbClr val="B7B7B7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" name="rect 178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0" name="picture 1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2886494" y="485523"/>
            <a:ext cx="5586729" cy="41332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32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635" algn="l" rtl="0" eaLnBrk="0">
              <a:lnSpc>
                <a:spcPct val="92000"/>
              </a:lnSpc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Sebelum visitasi,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sudah harus m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emberikan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sejumlah informasi tentang kinerja layanan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upa: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85000"/>
              </a:lnSpc>
              <a:spcBef>
                <a:spcPts val="480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1600" kern="0" spc="3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 Wajib: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silaka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 mengunggah sejumlah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7020" indent="-5080" algn="l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 pe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ngelolaan dan pembelajaran yang esensial</a:t>
            </a:r>
            <a:r>
              <a:rPr sz="16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ada di satuan pendidikan</a:t>
            </a:r>
            <a:r>
              <a:rPr sz="16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(sehi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ngga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memang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2575" algn="l" rtl="0" eaLnBrk="0">
              <a:lnSpc>
                <a:spcPct val="86000"/>
              </a:lnSpc>
              <a:spcBef>
                <a:spcPts val="269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seharusnya digunakan). Yakni, kuri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kulum satuan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1940" indent="5080" algn="l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pendidikan; rencana kerja tahunan; rencan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 anggaran; dan kalender tahu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7020" algn="l" rtl="0" eaLnBrk="0">
              <a:lnSpc>
                <a:spcPct val="85000"/>
              </a:lnSpc>
              <a:spcBef>
                <a:spcPts val="28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pendidikan/kalender akademik s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atuan pendidikan.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82575" indent="6985" algn="l" rtl="0" eaLnBrk="0">
              <a:lnSpc>
                <a:spcPct val="92000"/>
              </a:lnSpc>
              <a:spcBef>
                <a:spcPts val="48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memberikan p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otret lebih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lengkap tentang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kondisi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pendidikan, silakan mengungga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 foto/ video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3370" algn="l" rtl="0" eaLnBrk="0">
              <a:lnSpc>
                <a:spcPct val="86000"/>
              </a:lnSpc>
              <a:spcBef>
                <a:spcPts val="269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(dapat juga berbentuk link dari sosial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media) yan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1940" indent="5080" algn="l" rtl="0" eaLnBrk="0">
              <a:lnSpc>
                <a:spcPct val="92000"/>
              </a:lnSpc>
              <a:spcBef>
                <a:spcPts val="295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menggambarkan lingkungan belajar ya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 dirasa efektif</a:t>
            </a:r>
            <a:r>
              <a:rPr sz="16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 menunjukkan upayanya menyed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iakan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7020" algn="l" rtl="0" eaLnBrk="0">
              <a:lnSpc>
                <a:spcPct val="84000"/>
              </a:lnSpc>
              <a:spcBef>
                <a:spcPts val="313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berkualitas.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184" name="textbox 184"/>
          <p:cNvSpPr/>
          <p:nvPr/>
        </p:nvSpPr>
        <p:spPr>
          <a:xfrm>
            <a:off x="1125810" y="468817"/>
            <a:ext cx="990600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84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2000"/>
              </a:lnSpc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03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indent="4444" algn="l" rtl="0" eaLnBrk="0">
              <a:lnSpc>
                <a:spcPct val="103000"/>
              </a:lnSpc>
              <a:spcBef>
                <a:spcPts val="476"/>
              </a:spcBef>
              <a:tabLst/>
            </a:pPr>
            <a:r>
              <a:rPr sz="1600" b="1" kern="0" spc="-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Pengisian</a:t>
            </a:r>
            <a:r>
              <a:rPr sz="1600" b="1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grpSp>
        <p:nvGrpSpPr>
          <p:cNvPr id="4" name="group 4"/>
          <p:cNvGrpSpPr/>
          <p:nvPr/>
        </p:nvGrpSpPr>
        <p:grpSpPr>
          <a:xfrm rot="21600000">
            <a:off x="2441844" y="580066"/>
            <a:ext cx="158999" cy="3654910"/>
            <a:chOff x="0" y="0"/>
            <a:chExt cx="158999" cy="3654910"/>
          </a:xfrm>
        </p:grpSpPr>
        <p:sp>
          <p:nvSpPr>
            <p:cNvPr id="186" name="path 186"/>
            <p:cNvSpPr/>
            <p:nvPr/>
          </p:nvSpPr>
          <p:spPr>
            <a:xfrm>
              <a:off x="0" y="0"/>
              <a:ext cx="158999" cy="173099"/>
            </a:xfrm>
            <a:custGeom>
              <a:avLst/>
              <a:gdLst/>
              <a:ahLst/>
              <a:cxnLst/>
              <a:rect l="0" t="0" r="0" b="0"/>
              <a:pathLst>
                <a:path w="250" h="272">
                  <a:moveTo>
                    <a:pt x="0" y="0"/>
                  </a:moveTo>
                  <a:lnTo>
                    <a:pt x="250" y="0"/>
                  </a:lnTo>
                  <a:lnTo>
                    <a:pt x="250" y="272"/>
                  </a:lnTo>
                  <a:lnTo>
                    <a:pt x="0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188" name="path 188"/>
            <p:cNvSpPr/>
            <p:nvPr/>
          </p:nvSpPr>
          <p:spPr>
            <a:xfrm>
              <a:off x="66637" y="173088"/>
              <a:ext cx="17625" cy="3481821"/>
            </a:xfrm>
            <a:custGeom>
              <a:avLst/>
              <a:gdLst/>
              <a:ahLst/>
              <a:cxnLst/>
              <a:rect l="0" t="0" r="0" b="0"/>
              <a:pathLst>
                <a:path w="27" h="5483">
                  <a:moveTo>
                    <a:pt x="20" y="0"/>
                  </a:moveTo>
                  <a:lnTo>
                    <a:pt x="7" y="5483"/>
                  </a:lnTo>
                </a:path>
              </a:pathLst>
            </a:custGeom>
            <a:noFill/>
            <a:ln w="9525" cap="flat">
              <a:solidFill>
                <a:srgbClr val="B7B7B7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190" name="picture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48025" y="416100"/>
            <a:ext cx="549924" cy="5445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 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textbox 24"/>
          <p:cNvSpPr/>
          <p:nvPr/>
        </p:nvSpPr>
        <p:spPr>
          <a:xfrm>
            <a:off x="1561387" y="1165462"/>
            <a:ext cx="5184775" cy="21755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883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98425" algn="l" rtl="0" eaLnBrk="0">
              <a:lnSpc>
                <a:spcPct val="85000"/>
              </a:lnSpc>
              <a:tabLst/>
            </a:pPr>
            <a:r>
              <a:rPr sz="32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Topik Bahasan</a:t>
            </a:r>
            <a:endParaRPr sz="3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3970" algn="l" rtl="0" eaLnBrk="0">
              <a:lnSpc>
                <a:spcPct val="84000"/>
              </a:lnSpc>
              <a:spcBef>
                <a:spcPts val="667"/>
              </a:spcBef>
              <a:tabLst/>
            </a:pPr>
            <a:r>
              <a:rPr sz="2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A.</a:t>
            </a:r>
            <a:r>
              <a:rPr sz="2200" kern="0" spc="4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Mengapa pe</a:t>
            </a:r>
            <a:r>
              <a:rPr sz="22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rlu akreditasi</a:t>
            </a:r>
            <a:endParaRPr sz="2200" dirty="0">
              <a:latin typeface="Arial"/>
              <a:ea typeface="Arial"/>
              <a:cs typeface="Arial"/>
            </a:endParaRPr>
          </a:p>
          <a:p>
            <a:pPr marL="12700" indent="28575" algn="l" rtl="0" eaLnBrk="0">
              <a:lnSpc>
                <a:spcPct val="92000"/>
              </a:lnSpc>
              <a:spcBef>
                <a:spcPts val="423"/>
              </a:spcBef>
              <a:tabLst/>
            </a:pPr>
            <a:r>
              <a:rPr sz="22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B.</a:t>
            </a:r>
            <a:r>
              <a:rPr sz="2200" kern="0" spc="4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yang diukur </a:t>
            </a:r>
            <a:r>
              <a:rPr sz="2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 akreditasi</a:t>
            </a:r>
            <a:r>
              <a:rPr sz="22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C.</a:t>
            </a:r>
            <a:r>
              <a:rPr sz="2200" kern="0" spc="4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 yang dilalui saat</a:t>
            </a:r>
            <a:r>
              <a:rPr sz="22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</a:t>
            </a:r>
            <a:r>
              <a:rPr sz="2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itasi</a:t>
            </a:r>
            <a:endParaRPr sz="2200" dirty="0">
              <a:latin typeface="Arial"/>
              <a:ea typeface="Arial"/>
              <a:cs typeface="Arial"/>
            </a:endParaRPr>
          </a:p>
          <a:p>
            <a:pPr marL="34925" algn="l" rtl="0" eaLnBrk="0">
              <a:lnSpc>
                <a:spcPct val="83000"/>
              </a:lnSpc>
              <a:spcBef>
                <a:spcPts val="423"/>
              </a:spcBef>
              <a:tabLst/>
            </a:pPr>
            <a:r>
              <a:rPr sz="2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D.</a:t>
            </a:r>
            <a:r>
              <a:rPr sz="2200" kern="0" spc="4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 menjelaskan</a:t>
            </a:r>
            <a:r>
              <a:rPr sz="22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endParaRPr sz="2200" dirty="0">
              <a:latin typeface="Arial"/>
              <a:ea typeface="Arial"/>
              <a:cs typeface="Arial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5374" y="4346445"/>
            <a:ext cx="875628" cy="6387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 1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4" name="rect 194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2607104" y="394600"/>
            <a:ext cx="6071870" cy="40163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950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b.</a:t>
            </a:r>
            <a:r>
              <a:rPr sz="1600" kern="0" spc="4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16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6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16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penjelasan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algn="l" rtl="0" eaLnBrk="0">
              <a:lnSpc>
                <a:spcPct val="84000"/>
              </a:lnSpc>
              <a:spcBef>
                <a:spcPts val="327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te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ntang kinerjanya dalam menyediakan aspek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algn="l" rtl="0" eaLnBrk="0">
              <a:lnSpc>
                <a:spcPct val="84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 sesuai dengan butir yang diukur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aplikasi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6384" algn="l" rtl="0" eaLnBrk="0">
              <a:lnSpc>
                <a:spcPct val="84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Sispena. Sa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tuan mengisi kolom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keterangan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 aplikasi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algn="l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menjelaskan bagaiman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 satuan sudah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memenuhi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yang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 pada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butir tersebut.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2100" indent="-276859" algn="l" rtl="0" eaLnBrk="0">
              <a:lnSpc>
                <a:spcPct val="93000"/>
              </a:lnSpc>
              <a:spcBef>
                <a:spcPts val="1269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c.</a:t>
            </a:r>
            <a:r>
              <a:rPr sz="1600" kern="0" spc="4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 penduku</a:t>
            </a:r>
            <a:r>
              <a:rPr sz="16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ngyang disampaikan saat visitasi.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 penduk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ung merupakan bukti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selain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5115" algn="l" rtl="0" eaLnBrk="0">
              <a:lnSpc>
                <a:spcPct val="85000"/>
              </a:lnSpc>
              <a:spcBef>
                <a:spcPts val="288"/>
              </a:spcBef>
              <a:tabLst/>
            </a:pPr>
            <a:r>
              <a:rPr sz="16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wajib yang dianggap efektif untuk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algn="l" rtl="0" eaLnBrk="0">
              <a:lnSpc>
                <a:spcPct val="92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menunjukkan kine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rja layanan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Bapak/Ibu.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 ini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berupa dokumen ataupun d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okumentasi.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92734" algn="l" rtl="0" eaLnBrk="0">
              <a:lnSpc>
                <a:spcPct val="85000"/>
              </a:lnSpc>
              <a:spcBef>
                <a:spcPts val="48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 ini perlu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identifikasi di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3845" indent="12064" algn="l" rtl="0" eaLnBrk="0">
              <a:lnSpc>
                <a:spcPct val="93000"/>
              </a:lnSpc>
              <a:spcBef>
                <a:spcPts val="27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(namun tidak diunggah).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 ini perlu di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sampaikan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 </a:t>
            </a:r>
            <a:r>
              <a:rPr sz="16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 visitasi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disertai dengan penjelasan tentang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algn="l" rtl="0" eaLnBrk="0">
              <a:lnSpc>
                <a:spcPct val="84000"/>
              </a:lnSpc>
              <a:spcBef>
                <a:spcPts val="288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1092452" y="387642"/>
            <a:ext cx="990600" cy="78866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84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2000"/>
              </a:lnSpc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03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indent="4444" algn="l" rtl="0" eaLnBrk="0">
              <a:lnSpc>
                <a:spcPct val="103000"/>
              </a:lnSpc>
              <a:spcBef>
                <a:spcPts val="476"/>
              </a:spcBef>
              <a:tabLst/>
            </a:pPr>
            <a:r>
              <a:rPr sz="1600" b="1" kern="0" spc="-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Pengisian</a:t>
            </a:r>
            <a:r>
              <a:rPr sz="1600" b="1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grpSp>
        <p:nvGrpSpPr>
          <p:cNvPr id="6" name="group 6"/>
          <p:cNvGrpSpPr/>
          <p:nvPr/>
        </p:nvGrpSpPr>
        <p:grpSpPr>
          <a:xfrm rot="21600000">
            <a:off x="2314775" y="442764"/>
            <a:ext cx="147900" cy="4422300"/>
            <a:chOff x="0" y="0"/>
            <a:chExt cx="147900" cy="4422300"/>
          </a:xfrm>
        </p:grpSpPr>
        <p:sp>
          <p:nvSpPr>
            <p:cNvPr id="202" name="path 202"/>
            <p:cNvSpPr/>
            <p:nvPr/>
          </p:nvSpPr>
          <p:spPr>
            <a:xfrm>
              <a:off x="68287" y="151798"/>
              <a:ext cx="10424" cy="4270501"/>
            </a:xfrm>
            <a:custGeom>
              <a:avLst/>
              <a:gdLst/>
              <a:ahLst/>
              <a:cxnLst/>
              <a:rect l="0" t="0" r="0" b="0"/>
              <a:pathLst>
                <a:path w="16" h="6725">
                  <a:moveTo>
                    <a:pt x="8" y="0"/>
                  </a:moveTo>
                  <a:lnTo>
                    <a:pt x="7" y="6725"/>
                  </a:lnTo>
                </a:path>
              </a:pathLst>
            </a:custGeom>
            <a:noFill/>
            <a:ln w="9525" cap="flat">
              <a:solidFill>
                <a:srgbClr val="B7B7B7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04" name="path 204"/>
            <p:cNvSpPr/>
            <p:nvPr/>
          </p:nvSpPr>
          <p:spPr>
            <a:xfrm>
              <a:off x="0" y="0"/>
              <a:ext cx="147900" cy="151799"/>
            </a:xfrm>
            <a:custGeom>
              <a:avLst/>
              <a:gdLst/>
              <a:ahLst/>
              <a:cxnLst/>
              <a:rect l="0" t="0" r="0" b="0"/>
              <a:pathLst>
                <a:path w="232" h="239">
                  <a:moveTo>
                    <a:pt x="0" y="0"/>
                  </a:moveTo>
                  <a:lnTo>
                    <a:pt x="232" y="0"/>
                  </a:lnTo>
                  <a:lnTo>
                    <a:pt x="232" y="239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06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7900" y="292373"/>
            <a:ext cx="514100" cy="5492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 2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rect 210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2" name="picture 2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214" name="textbox 214"/>
          <p:cNvSpPr/>
          <p:nvPr/>
        </p:nvSpPr>
        <p:spPr>
          <a:xfrm>
            <a:off x="3078507" y="409623"/>
            <a:ext cx="5629909" cy="387413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017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240" algn="l" rtl="0" eaLnBrk="0">
              <a:lnSpc>
                <a:spcPct val="85000"/>
              </a:lnSpc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 kami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akan berkoordinasi dengan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terkait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1203"/>
              </a:lnSpc>
              <a:spcBef>
                <a:spcPts val="310"/>
              </a:spcBef>
              <a:tabLst/>
            </a:pPr>
            <a:r>
              <a:rPr sz="2400" kern="0" spc="40" baseline="4854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400" kern="0" spc="40" baseline="4854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40" baseline="4854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hal</a:t>
            </a:r>
            <a:r>
              <a:rPr sz="15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kern="0" spc="40" baseline="4854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berikut:</a:t>
            </a:r>
            <a:endParaRPr sz="2400" baseline="4854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5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89559" indent="-209550" algn="l" rtl="0" eaLnBrk="0">
              <a:lnSpc>
                <a:spcPct val="99000"/>
              </a:lnSpc>
              <a:spcBef>
                <a:spcPts val="482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600" kern="0" spc="3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 terkait kinerja satuan pendidikan yang perlu</a:t>
            </a:r>
            <a:r>
              <a:rPr sz="16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6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diunggah di Sispena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 akan mengingatkan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0829" indent="6985" algn="l" rtl="0" eaLnBrk="0">
              <a:lnSpc>
                <a:spcPct val="95000"/>
              </a:lnSpc>
              <a:spcBef>
                <a:spcPts val="312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untuk mele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ngkapi dokumentasi wajib,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 kinerja. Ingatlah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bahwa inform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membantu asesor untuk mengetahui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kondisi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 kinerja satuan</a:t>
            </a:r>
            <a:r>
              <a:rPr sz="1600" kern="0" spc="2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4640" indent="-214629" algn="l" rtl="0" eaLnBrk="0">
              <a:lnSpc>
                <a:spcPct val="101000"/>
              </a:lnSpc>
              <a:spcBef>
                <a:spcPts val="35"/>
              </a:spcBef>
              <a:tabLst/>
            </a:pP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600" kern="0" spc="3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i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 yan</a:t>
            </a:r>
            <a:r>
              <a:rPr sz="16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 perlu Bapak/Ibusiapkan saat asesor datang</a:t>
            </a:r>
            <a:r>
              <a:rPr sz="16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 Asesor akan menginfokan bukti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 yang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97815" indent="-6985" algn="l" rtl="0" eaLnBrk="0">
              <a:lnSpc>
                <a:spcPct val="92000"/>
              </a:lnSpc>
              <a:spcBef>
                <a:spcPts val="295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diperlukan untuk memahami kinerja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pendidikan.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Misalnya, hasil karya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 didik,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entasi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85750" indent="10160" algn="l" rtl="0" eaLnBrk="0">
              <a:lnSpc>
                <a:spcPct val="93000"/>
              </a:lnSpc>
              <a:spcBef>
                <a:spcPts val="289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kegiatan, dst. Asesor juga akan menginfokan pihak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akan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 diwawancara</a:t>
            </a:r>
            <a:r>
              <a:rPr sz="16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(akan dipilih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secara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acak) saat v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isitasi.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16" name="textbox 216"/>
          <p:cNvSpPr/>
          <p:nvPr/>
        </p:nvSpPr>
        <p:spPr>
          <a:xfrm>
            <a:off x="3146199" y="846253"/>
            <a:ext cx="130810" cy="2863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ts val="2053"/>
              </a:lnSpc>
              <a:tabLst/>
            </a:pPr>
            <a:r>
              <a:rPr sz="1500" i="1" kern="0" spc="-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endParaRPr sz="1500" dirty="0">
              <a:latin typeface="Arial"/>
              <a:ea typeface="Arial"/>
              <a:cs typeface="Arial"/>
            </a:endParaRPr>
          </a:p>
        </p:txBody>
      </p:sp>
      <p:sp>
        <p:nvSpPr>
          <p:cNvPr id="218" name="textbox 218"/>
          <p:cNvSpPr/>
          <p:nvPr/>
        </p:nvSpPr>
        <p:spPr>
          <a:xfrm>
            <a:off x="3155127" y="655698"/>
            <a:ext cx="187325" cy="224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674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ig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20" name="textbox 220"/>
          <p:cNvSpPr/>
          <p:nvPr/>
        </p:nvSpPr>
        <p:spPr>
          <a:xfrm>
            <a:off x="1133434" y="492669"/>
            <a:ext cx="1080135" cy="1067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9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82000"/>
              </a:lnSpc>
              <a:tabLst/>
            </a:pPr>
            <a:r>
              <a:rPr sz="1600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04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3970" indent="5080" algn="l" rtl="0" eaLnBrk="0">
              <a:lnSpc>
                <a:spcPct val="100000"/>
              </a:lnSpc>
              <a:spcBef>
                <a:spcPts val="589"/>
              </a:spcBef>
              <a:tabLst/>
            </a:pPr>
            <a:r>
              <a:rPr sz="1600" b="1" kern="0" spc="-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Koordinasi</a:t>
            </a:r>
            <a:r>
              <a:rPr sz="1600" b="1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67000"/>
              </a:lnSpc>
              <a:spcBef>
                <a:spcPts val="5"/>
              </a:spcBef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22" name="textbox 222"/>
          <p:cNvSpPr/>
          <p:nvPr/>
        </p:nvSpPr>
        <p:spPr>
          <a:xfrm>
            <a:off x="3355008" y="899538"/>
            <a:ext cx="2869564" cy="2228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4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6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Penyepakatan</a:t>
            </a:r>
            <a:r>
              <a:rPr sz="1600" i="1" kern="0" spc="-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jadwal v</a:t>
            </a:r>
            <a:r>
              <a:rPr sz="16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isitasi.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grpSp>
        <p:nvGrpSpPr>
          <p:cNvPr id="8" name="group 8"/>
          <p:cNvGrpSpPr/>
          <p:nvPr/>
        </p:nvGrpSpPr>
        <p:grpSpPr>
          <a:xfrm rot="21600000">
            <a:off x="2543375" y="442764"/>
            <a:ext cx="147900" cy="3497724"/>
            <a:chOff x="0" y="0"/>
            <a:chExt cx="147900" cy="3497724"/>
          </a:xfrm>
        </p:grpSpPr>
        <p:sp>
          <p:nvSpPr>
            <p:cNvPr id="224" name="path 224"/>
            <p:cNvSpPr/>
            <p:nvPr/>
          </p:nvSpPr>
          <p:spPr>
            <a:xfrm>
              <a:off x="66935" y="151811"/>
              <a:ext cx="14024" cy="3345912"/>
            </a:xfrm>
            <a:custGeom>
              <a:avLst/>
              <a:gdLst/>
              <a:ahLst/>
              <a:cxnLst/>
              <a:rect l="0" t="0" r="0" b="0"/>
              <a:pathLst>
                <a:path w="22" h="5269">
                  <a:moveTo>
                    <a:pt x="14" y="0"/>
                  </a:moveTo>
                  <a:lnTo>
                    <a:pt x="7" y="5269"/>
                  </a:lnTo>
                </a:path>
              </a:pathLst>
            </a:custGeom>
            <a:noFill/>
            <a:ln w="9525" cap="flat">
              <a:solidFill>
                <a:srgbClr val="B7B7B7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26" name="path 226"/>
            <p:cNvSpPr/>
            <p:nvPr/>
          </p:nvSpPr>
          <p:spPr>
            <a:xfrm>
              <a:off x="0" y="0"/>
              <a:ext cx="147900" cy="151799"/>
            </a:xfrm>
            <a:custGeom>
              <a:avLst/>
              <a:gdLst/>
              <a:ahLst/>
              <a:cxnLst/>
              <a:rect l="0" t="0" r="0" b="0"/>
              <a:pathLst>
                <a:path w="232" h="239">
                  <a:moveTo>
                    <a:pt x="0" y="0"/>
                  </a:moveTo>
                  <a:lnTo>
                    <a:pt x="232" y="0"/>
                  </a:lnTo>
                  <a:lnTo>
                    <a:pt x="232" y="239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28" name="picture 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81796" y="409378"/>
            <a:ext cx="568874" cy="5844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 2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2" name="rect 232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21600000">
            <a:off x="1015099" y="2495574"/>
            <a:ext cx="7880398" cy="2089399"/>
            <a:chOff x="0" y="0"/>
            <a:chExt cx="7880398" cy="2089399"/>
          </a:xfrm>
        </p:grpSpPr>
        <p:sp>
          <p:nvSpPr>
            <p:cNvPr id="236" name="rect 236"/>
            <p:cNvSpPr/>
            <p:nvPr/>
          </p:nvSpPr>
          <p:spPr>
            <a:xfrm>
              <a:off x="0" y="176299"/>
              <a:ext cx="7860900" cy="1913100"/>
            </a:xfrm>
            <a:prstGeom prst="rect">
              <a:avLst/>
            </a:prstGeom>
            <a:solidFill>
              <a:srgbClr val="CFE2F3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8" name="textbox 238"/>
            <p:cNvSpPr/>
            <p:nvPr/>
          </p:nvSpPr>
          <p:spPr>
            <a:xfrm>
              <a:off x="77949" y="568680"/>
              <a:ext cx="7524750" cy="138366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8516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219075" indent="-207009" algn="l" rtl="0" eaLnBrk="0">
                <a:lnSpc>
                  <a:spcPct val="109000"/>
                </a:lnSpc>
                <a:tabLst/>
              </a:pPr>
              <a:r>
                <a:rPr sz="16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●</a:t>
              </a:r>
              <a:r>
                <a:rPr sz="1600" kern="0" spc="4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Hari pertama umu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mnya akan diisi dengan</a:t>
              </a:r>
              <a:r>
                <a:rPr sz="16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perkenalan,</a:t>
              </a:r>
              <a:r>
                <a:rPr sz="16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presentasi,</a:t>
              </a:r>
              <a:r>
                <a:rPr sz="1600" kern="0" spc="9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dan</a:t>
              </a:r>
              <a:r>
                <a:rPr sz="16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   </a:t>
              </a:r>
              <a:r>
                <a:rPr sz="1600" kern="0" spc="6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wawancara.</a:t>
              </a:r>
              <a:endParaRPr sz="1600" dirty="0">
                <a:latin typeface="Arial"/>
                <a:ea typeface="Arial"/>
                <a:cs typeface="Arial"/>
              </a:endParaRPr>
            </a:p>
            <a:p>
              <a:pPr marL="221615" indent="-208915" algn="l" rtl="0" eaLnBrk="0">
                <a:lnSpc>
                  <a:spcPct val="110000"/>
                </a:lnSpc>
                <a:spcBef>
                  <a:spcPts val="190"/>
                </a:spcBef>
                <a:tabLst/>
              </a:pPr>
              <a:r>
                <a:rPr sz="16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●</a:t>
              </a:r>
              <a:r>
                <a:rPr sz="1600" kern="0" spc="4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Hari kedua, umumnya ak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an diisi dengan</a:t>
              </a:r>
              <a:r>
                <a:rPr sz="1600" kern="0" spc="8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observasi.</a:t>
              </a:r>
              <a:r>
                <a:rPr sz="1600" kern="0" spc="1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Namun</a:t>
              </a:r>
              <a:r>
                <a:rPr sz="1600" kern="0" spc="9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sangat</a:t>
              </a:r>
              <a:r>
                <a:rPr sz="16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mungkin</a:t>
              </a:r>
              <a:r>
                <a:rPr sz="16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</a:t>
              </a:r>
              <a:r>
                <a:rPr sz="16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alur kerja asesor akan berbeda, sesuai dengan</a:t>
              </a:r>
              <a:r>
                <a:rPr sz="16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konteks</a:t>
              </a:r>
              <a:r>
                <a:rPr sz="1600" kern="0" spc="8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dan</a:t>
              </a:r>
              <a:r>
                <a:rPr sz="16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kebutuhan</a:t>
              </a:r>
              <a:r>
                <a:rPr sz="1600" kern="0" spc="1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pada</a:t>
              </a:r>
              <a:r>
                <a:rPr sz="16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6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saat visitasi.</a:t>
              </a:r>
              <a:endParaRPr sz="16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40" name="textbox 240"/>
          <p:cNvSpPr/>
          <p:nvPr/>
        </p:nvSpPr>
        <p:spPr>
          <a:xfrm>
            <a:off x="3134150" y="411858"/>
            <a:ext cx="5387340" cy="19126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581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51435" algn="l" rtl="0" eaLnBrk="0">
              <a:lnSpc>
                <a:spcPct val="84000"/>
              </a:lnSpc>
              <a:tabLst/>
            </a:pP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1.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Perkenalan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diri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atau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temu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awal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21640" indent="-405765" algn="l" rtl="0" eaLnBrk="0">
              <a:lnSpc>
                <a:spcPct val="100000"/>
              </a:lnSpc>
              <a:spcBef>
                <a:spcPts val="583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2.    Silakan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mempresentasikan kinerja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sesuai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 area kinerja yang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6509" algn="l" rtl="0" eaLnBrk="0">
              <a:lnSpc>
                <a:spcPct val="83000"/>
              </a:lnSpc>
              <a:spcBef>
                <a:spcPts val="606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3.    Diskusi dan wawan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 bersama</a:t>
            </a:r>
            <a:r>
              <a:rPr sz="16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604"/>
              </a:spcBef>
              <a:tabLst/>
            </a:pP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4.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Observasi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2225" algn="l" rtl="0" eaLnBrk="0">
              <a:lnSpc>
                <a:spcPct val="84000"/>
              </a:lnSpc>
              <a:spcBef>
                <a:spcPts val="595"/>
              </a:spcBef>
              <a:tabLst/>
            </a:pP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5.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Penutupan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atau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temu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akhir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7779" algn="l" rtl="0" eaLnBrk="0">
              <a:lnSpc>
                <a:spcPct val="84000"/>
              </a:lnSpc>
              <a:spcBef>
                <a:spcPts val="1"/>
              </a:spcBef>
              <a:tabLst/>
            </a:pP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6.   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Mengisi</a:t>
            </a:r>
            <a:r>
              <a:rPr sz="16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Kartu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Kendali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42" name="textbox 242"/>
          <p:cNvSpPr/>
          <p:nvPr/>
        </p:nvSpPr>
        <p:spPr>
          <a:xfrm>
            <a:off x="1093049" y="2482874"/>
            <a:ext cx="7815580" cy="69024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126"/>
              </a:lnSpc>
              <a:spcBef>
                <a:spcPts val="7"/>
              </a:spcBef>
              <a:tabLst/>
            </a:pP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600" kern="0" spc="3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Waktu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dua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hari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durasi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minimal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5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jam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</a:t>
            </a:r>
            <a:r>
              <a:rPr sz="1600" kern="0" spc="1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hari</a:t>
            </a:r>
            <a:r>
              <a:rPr sz="16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.       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0471" y="2495574"/>
            <a:ext cx="677745" cy="664746"/>
          </a:xfrm>
          <a:prstGeom prst="rect">
            <a:avLst/>
          </a:prstGeom>
        </p:spPr>
      </p:pic>
      <p:sp>
        <p:nvSpPr>
          <p:cNvPr id="246" name="textbox 246"/>
          <p:cNvSpPr/>
          <p:nvPr/>
        </p:nvSpPr>
        <p:spPr>
          <a:xfrm>
            <a:off x="1131605" y="468286"/>
            <a:ext cx="757555" cy="5067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9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82000"/>
              </a:lnSpc>
              <a:tabLst/>
            </a:pP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05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3"/>
              </a:spcBef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pic>
        <p:nvPicPr>
          <p:cNvPr id="248" name="picture 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48225" y="482568"/>
            <a:ext cx="537600" cy="46835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21600000">
            <a:off x="2543375" y="442764"/>
            <a:ext cx="147900" cy="1627828"/>
            <a:chOff x="0" y="0"/>
            <a:chExt cx="147900" cy="1627828"/>
          </a:xfrm>
        </p:grpSpPr>
        <p:sp>
          <p:nvSpPr>
            <p:cNvPr id="250" name="path 250"/>
            <p:cNvSpPr/>
            <p:nvPr/>
          </p:nvSpPr>
          <p:spPr>
            <a:xfrm>
              <a:off x="71435" y="151807"/>
              <a:ext cx="12824" cy="1476021"/>
            </a:xfrm>
            <a:custGeom>
              <a:avLst/>
              <a:gdLst/>
              <a:ahLst/>
              <a:cxnLst/>
              <a:rect l="0" t="0" r="0" b="0"/>
              <a:pathLst>
                <a:path w="20" h="2324">
                  <a:moveTo>
                    <a:pt x="7" y="0"/>
                  </a:moveTo>
                  <a:lnTo>
                    <a:pt x="12" y="2324"/>
                  </a:lnTo>
                </a:path>
              </a:pathLst>
            </a:custGeom>
            <a:noFill/>
            <a:ln w="9525" cap="flat">
              <a:solidFill>
                <a:srgbClr val="B7B7B7"/>
              </a:solidFill>
              <a:prstDash val="solid"/>
              <a:round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52" name="path 252"/>
            <p:cNvSpPr/>
            <p:nvPr/>
          </p:nvSpPr>
          <p:spPr>
            <a:xfrm>
              <a:off x="0" y="0"/>
              <a:ext cx="147900" cy="151799"/>
            </a:xfrm>
            <a:custGeom>
              <a:avLst/>
              <a:gdLst/>
              <a:ahLst/>
              <a:cxnLst/>
              <a:rect l="0" t="0" r="0" b="0"/>
              <a:pathLst>
                <a:path w="232" h="239">
                  <a:moveTo>
                    <a:pt x="0" y="0"/>
                  </a:moveTo>
                  <a:lnTo>
                    <a:pt x="232" y="0"/>
                  </a:lnTo>
                  <a:lnTo>
                    <a:pt x="232" y="239"/>
                  </a:lnTo>
                  <a:lnTo>
                    <a:pt x="0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 2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6" name="rect 256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8" name="picture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3257007" y="1265233"/>
            <a:ext cx="5680075" cy="21812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12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84000"/>
              </a:lnSpc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Setelah hasil pen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etapan akreditasi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divalidasi,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indent="10160" algn="l" rtl="0" eaLnBrk="0">
              <a:lnSpc>
                <a:spcPct val="92000"/>
              </a:lnSpc>
              <a:spcBef>
                <a:spcPts val="301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menerbitkan Surat</a:t>
            </a:r>
            <a:r>
              <a:rPr sz="16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Keputusan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Penetapan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 Akreditasi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dapat diakses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 tauta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n: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102000"/>
              </a:lnSpc>
              <a:spcBef>
                <a:spcPts val="9"/>
              </a:spcBef>
              <a:tabLst/>
            </a:pPr>
            <a:r>
              <a:rPr sz="1600" b="1" u="sng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6187"/>
                      <wpsdc:folHlinkClr xmlns:wpsdc="http://www.wps.cn/officeDocument/2017/drawingmlCustomData" val="006187"/>
                      <wpsdc:hlinkUnderline xmlns:wpsdc="http://www.wps.cn/officeDocument/2017/drawingmlCustomData" val="0"/>
                    </a:ext>
                  </a:extLst>
                </a:hlinkClick>
              </a:rPr>
              <a:t>https://ba</a:t>
            </a:r>
            <a:r>
              <a:rPr sz="1600" b="1" u="sng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6187"/>
                      <wpsdc:folHlinkClr xmlns:wpsdc="http://www.wps.cn/officeDocument/2017/drawingmlCustomData" val="006187"/>
                      <wpsdc:hlinkUnderline xmlns:wpsdc="http://www.wps.cn/officeDocument/2017/drawingmlCustomData" val="0"/>
                    </a:ext>
                  </a:extLst>
                </a:hlinkClick>
              </a:rPr>
              <a:t>n-pdm.id/documents/j/unduhan-sk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85000"/>
              </a:lnSpc>
              <a:spcBef>
                <a:spcPts val="488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Selain itu,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juga dapat menuli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skan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NPSN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5875" indent="1270" algn="l" rtl="0" eaLnBrk="0">
              <a:lnSpc>
                <a:spcPct val="92000"/>
              </a:lnSpc>
              <a:spcBef>
                <a:spcPts val="30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satuannya pada tautan berikut untuk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mengakses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asil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akreditasi: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9684" algn="l" rtl="0" eaLnBrk="0">
              <a:lnSpc>
                <a:spcPct val="90000"/>
              </a:lnSpc>
              <a:spcBef>
                <a:spcPts val="201"/>
              </a:spcBef>
              <a:tabLst/>
            </a:pPr>
            <a:r>
              <a:rPr sz="16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4" tooltip="">
                  <a:extLst>
                    <a:ext uri="{DAF060AB-1E55-43B9-8AAB-6FB025537F2F}">
                      <wpsdc:hlinkClr xmlns:wpsdc="http://www.wps.cn/officeDocument/2017/drawingmlCustomData" val="006187"/>
                      <wpsdc:folHlinkClr xmlns:wpsdc="http://www.wps.cn/officeDocument/2017/drawingmlCustomData" val="006187"/>
                      <wpsdc:hlinkUnderline xmlns:wpsdc="http://www.wps.cn/officeDocument/2017/drawingmlCustomData" val="0"/>
                    </a:ext>
                  </a:extLst>
                </a:hlinkClick>
              </a:rPr>
              <a:t>https://ban-p</a:t>
            </a:r>
            <a:r>
              <a:rPr sz="16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4" tooltip="">
                  <a:extLst>
                    <a:ext uri="{DAF060AB-1E55-43B9-8AAB-6FB025537F2F}">
                      <wpsdc:hlinkClr xmlns:wpsdc="http://www.wps.cn/officeDocument/2017/drawingmlCustomData" val="006187"/>
                      <wpsdc:folHlinkClr xmlns:wpsdc="http://www.wps.cn/officeDocument/2017/drawingmlCustomData" val="006187"/>
                      <wpsdc:hlinkUnderline xmlns:wpsdc="http://www.wps.cn/officeDocument/2017/drawingmlCustomData" val="0"/>
                    </a:ext>
                  </a:extLst>
                </a:hlinkClick>
              </a:rPr>
              <a:t>dm.id/satuanpendidikan/</a:t>
            </a:r>
            <a:r>
              <a:rPr sz="1600" b="1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[masukkan NPSN]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sp>
        <p:nvSpPr>
          <p:cNvPr id="262" name="textbox 262"/>
          <p:cNvSpPr/>
          <p:nvPr/>
        </p:nvSpPr>
        <p:spPr>
          <a:xfrm>
            <a:off x="1050276" y="1286747"/>
            <a:ext cx="1567180" cy="786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49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06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ct val="82000"/>
              </a:lnSpc>
              <a:spcBef>
                <a:spcPts val="646"/>
              </a:spcBef>
              <a:tabLst/>
            </a:pPr>
            <a:r>
              <a:rPr sz="1600" b="1" kern="0" spc="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Pengumuman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7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ct val="85000"/>
              </a:lnSpc>
              <a:spcBef>
                <a:spcPts val="5"/>
              </a:spcBef>
              <a:tabLst/>
            </a:pP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</a:t>
            </a:r>
            <a:r>
              <a:rPr sz="1600" b="1" kern="0" spc="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endParaRPr sz="1600" dirty="0">
              <a:latin typeface="Arial"/>
              <a:ea typeface="Arial"/>
              <a:cs typeface="Arial"/>
            </a:endParaRPr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32599" y="1142254"/>
            <a:ext cx="548147" cy="616839"/>
          </a:xfrm>
          <a:prstGeom prst="rect">
            <a:avLst/>
          </a:prstGeom>
        </p:spPr>
      </p:pic>
      <p:sp>
        <p:nvSpPr>
          <p:cNvPr id="266" name="path 266"/>
          <p:cNvSpPr/>
          <p:nvPr/>
        </p:nvSpPr>
        <p:spPr>
          <a:xfrm>
            <a:off x="2879592" y="1404866"/>
            <a:ext cx="15224" cy="2035826"/>
          </a:xfrm>
          <a:custGeom>
            <a:avLst/>
            <a:gdLst/>
            <a:ahLst/>
            <a:cxnLst/>
            <a:rect l="0" t="0" r="0" b="0"/>
            <a:pathLst>
              <a:path w="23" h="3206">
                <a:moveTo>
                  <a:pt x="16" y="0"/>
                </a:moveTo>
                <a:lnTo>
                  <a:pt x="7" y="3206"/>
                </a:lnTo>
              </a:path>
            </a:pathLst>
          </a:custGeom>
          <a:noFill/>
          <a:ln w="9525" cap="flat">
            <a:solidFill>
              <a:srgbClr val="CCCCCC"/>
            </a:solidFill>
            <a:prstDash val="solid"/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8" name="rect 268"/>
          <p:cNvSpPr/>
          <p:nvPr/>
        </p:nvSpPr>
        <p:spPr>
          <a:xfrm>
            <a:off x="2799304" y="1235680"/>
            <a:ext cx="181499" cy="1692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t 2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274" name="textbox 274"/>
          <p:cNvSpPr/>
          <p:nvPr/>
        </p:nvSpPr>
        <p:spPr>
          <a:xfrm>
            <a:off x="1557035" y="2474152"/>
            <a:ext cx="6553834" cy="6546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67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32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 me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njelaskan kinerja</a:t>
            </a:r>
            <a:endParaRPr sz="3200" dirty="0">
              <a:latin typeface="Arial"/>
              <a:ea typeface="Arial"/>
              <a:cs typeface="Arial"/>
            </a:endParaRPr>
          </a:p>
          <a:p>
            <a:pPr marL="1217294" algn="l" rtl="0" eaLnBrk="0">
              <a:lnSpc>
                <a:spcPct val="85000"/>
              </a:lnSpc>
              <a:spcBef>
                <a:spcPts val="282"/>
              </a:spcBef>
              <a:tabLst/>
            </a:pPr>
            <a:r>
              <a:rPr sz="1400" b="1" i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Penjelasan tentang tu</a:t>
            </a:r>
            <a:r>
              <a:rPr sz="1400" b="1" i="1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juan dan cara melakukan</a:t>
            </a:r>
            <a:endParaRPr sz="1400" dirty="0">
              <a:latin typeface="Arial"/>
              <a:ea typeface="Arial"/>
              <a:cs typeface="Arial"/>
            </a:endParaRPr>
          </a:p>
        </p:txBody>
      </p:sp>
      <p:pic>
        <p:nvPicPr>
          <p:cNvPr id="276" name="picture 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 2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0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282" name="picture 2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20884" y="276252"/>
            <a:ext cx="506131" cy="471545"/>
          </a:xfrm>
          <a:prstGeom prst="rect">
            <a:avLst/>
          </a:prstGeom>
        </p:spPr>
      </p:pic>
      <p:sp>
        <p:nvSpPr>
          <p:cNvPr id="284" name="textbox 284"/>
          <p:cNvSpPr/>
          <p:nvPr/>
        </p:nvSpPr>
        <p:spPr>
          <a:xfrm>
            <a:off x="1187741" y="364682"/>
            <a:ext cx="7315834" cy="1956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277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2700" b="1" kern="0" spc="0" baseline="-5787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</a:t>
            </a:r>
            <a:r>
              <a:rPr sz="18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menjelaskan</a:t>
            </a:r>
            <a:r>
              <a:rPr sz="18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melalui</a:t>
            </a:r>
            <a:r>
              <a:rPr sz="18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8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Wajib</a:t>
            </a:r>
            <a:r>
              <a:rPr sz="18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8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685" indent="6985" algn="l" rtl="0" eaLnBrk="0">
              <a:lnSpc>
                <a:spcPct val="103000"/>
              </a:lnSpc>
              <a:spcBef>
                <a:spcPts val="48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 wajib adalah doku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 atau dokumentasi yang diunggah oleh</a:t>
            </a:r>
            <a:r>
              <a:rPr sz="16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kan sebagai bukti bahwa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51129" algn="l" rtl="0" eaLnBrk="0">
              <a:lnSpc>
                <a:spcPct val="84000"/>
              </a:lnSpc>
              <a:spcBef>
                <a:spcPts val="595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menyediakan kondisi layanan sesuai dengan aspek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kualit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 yang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8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140970" algn="l" rtl="0" eaLnBrk="0">
              <a:lnSpc>
                <a:spcPct val="85000"/>
              </a:lnSpc>
              <a:spcBef>
                <a:spcPts val="1"/>
              </a:spcBef>
              <a:tabLst/>
            </a:pP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saja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wajib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disediakan</a:t>
            </a:r>
            <a:r>
              <a:rPr sz="18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209665" y="2614612"/>
            <a:ext cx="3532920" cy="569681"/>
            <a:chOff x="0" y="0"/>
            <a:chExt cx="3532920" cy="569681"/>
          </a:xfrm>
        </p:grpSpPr>
        <p:sp>
          <p:nvSpPr>
            <p:cNvPr id="286" name="rect 286"/>
            <p:cNvSpPr/>
            <p:nvPr/>
          </p:nvSpPr>
          <p:spPr>
            <a:xfrm>
              <a:off x="241915" y="0"/>
              <a:ext cx="3291004" cy="569681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16" name="group 16"/>
            <p:cNvGrpSpPr/>
            <p:nvPr/>
          </p:nvGrpSpPr>
          <p:grpSpPr>
            <a:xfrm rot="21600000">
              <a:off x="0" y="947"/>
              <a:ext cx="3513742" cy="529687"/>
              <a:chOff x="0" y="0"/>
              <a:chExt cx="3513742" cy="529687"/>
            </a:xfrm>
          </p:grpSpPr>
          <p:sp>
            <p:nvSpPr>
              <p:cNvPr id="288" name="path 288"/>
              <p:cNvSpPr/>
              <p:nvPr/>
            </p:nvSpPr>
            <p:spPr>
              <a:xfrm>
                <a:off x="261091" y="0"/>
                <a:ext cx="3252651" cy="529687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1"/>
                      <a:pt x="5060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1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0" name="path 290"/>
              <p:cNvSpPr/>
              <p:nvPr/>
            </p:nvSpPr>
            <p:spPr>
              <a:xfrm>
                <a:off x="0" y="84635"/>
                <a:ext cx="344100" cy="316800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2" name="textbox 292"/>
            <p:cNvSpPr/>
            <p:nvPr/>
          </p:nvSpPr>
          <p:spPr>
            <a:xfrm>
              <a:off x="137697" y="176510"/>
              <a:ext cx="2886710" cy="21717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268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4000"/>
                </a:lnSpc>
                <a:tabLst/>
              </a:pPr>
              <a:r>
                <a:rPr sz="1500" b="1" kern="0" spc="80" baseline="20835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</a:t>
              </a:r>
              <a:r>
                <a:rPr sz="900" b="1" kern="0" spc="8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</a:t>
              </a:r>
              <a:r>
                <a:rPr sz="15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Kurikulum</a:t>
              </a:r>
              <a:r>
                <a:rPr sz="1500" kern="0" spc="8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satuan</a:t>
              </a:r>
              <a:r>
                <a:rPr sz="1500" kern="0" spc="18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pendidikan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1209665" y="3285043"/>
            <a:ext cx="3532920" cy="569681"/>
            <a:chOff x="0" y="0"/>
            <a:chExt cx="3532920" cy="569681"/>
          </a:xfrm>
        </p:grpSpPr>
        <p:sp>
          <p:nvSpPr>
            <p:cNvPr id="294" name="rect 294"/>
            <p:cNvSpPr/>
            <p:nvPr/>
          </p:nvSpPr>
          <p:spPr>
            <a:xfrm>
              <a:off x="241915" y="0"/>
              <a:ext cx="3291004" cy="569681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20"/>
            <p:cNvGrpSpPr/>
            <p:nvPr/>
          </p:nvGrpSpPr>
          <p:grpSpPr>
            <a:xfrm rot="21600000">
              <a:off x="0" y="947"/>
              <a:ext cx="3513742" cy="529687"/>
              <a:chOff x="0" y="0"/>
              <a:chExt cx="3513742" cy="529687"/>
            </a:xfrm>
          </p:grpSpPr>
          <p:sp>
            <p:nvSpPr>
              <p:cNvPr id="296" name="path 296"/>
              <p:cNvSpPr/>
              <p:nvPr/>
            </p:nvSpPr>
            <p:spPr>
              <a:xfrm>
                <a:off x="261091" y="0"/>
                <a:ext cx="3252651" cy="529687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1"/>
                      <a:pt x="5060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1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path 298"/>
              <p:cNvSpPr/>
              <p:nvPr/>
            </p:nvSpPr>
            <p:spPr>
              <a:xfrm>
                <a:off x="0" y="85587"/>
                <a:ext cx="344100" cy="316799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0" name="textbox 300"/>
            <p:cNvSpPr/>
            <p:nvPr/>
          </p:nvSpPr>
          <p:spPr>
            <a:xfrm>
              <a:off x="415155" y="62210"/>
              <a:ext cx="2905760" cy="44513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6425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indent="6350" algn="l" rtl="0" eaLnBrk="0">
                <a:lnSpc>
                  <a:spcPct val="92000"/>
                </a:lnSpc>
                <a:tabLst/>
              </a:pP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Rencana</a:t>
              </a:r>
              <a:r>
                <a:rPr sz="15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ke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giatan dan anggaran</a:t>
              </a:r>
              <a:r>
                <a:rPr sz="1500" kern="0" spc="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sekolah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21600000">
            <a:off x="4950178" y="3955480"/>
            <a:ext cx="3531835" cy="569780"/>
            <a:chOff x="0" y="0"/>
            <a:chExt cx="3531835" cy="569780"/>
          </a:xfrm>
        </p:grpSpPr>
        <p:sp>
          <p:nvSpPr>
            <p:cNvPr id="302" name="rect 302"/>
            <p:cNvSpPr/>
            <p:nvPr/>
          </p:nvSpPr>
          <p:spPr>
            <a:xfrm>
              <a:off x="240881" y="0"/>
              <a:ext cx="3290954" cy="569780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24" name="group 24"/>
            <p:cNvGrpSpPr/>
            <p:nvPr/>
          </p:nvGrpSpPr>
          <p:grpSpPr>
            <a:xfrm rot="21600000">
              <a:off x="0" y="940"/>
              <a:ext cx="3512658" cy="529799"/>
              <a:chOff x="0" y="0"/>
              <a:chExt cx="3512658" cy="529799"/>
            </a:xfrm>
          </p:grpSpPr>
          <p:sp>
            <p:nvSpPr>
              <p:cNvPr id="304" name="path 304"/>
              <p:cNvSpPr/>
              <p:nvPr/>
            </p:nvSpPr>
            <p:spPr>
              <a:xfrm>
                <a:off x="260058" y="0"/>
                <a:ext cx="3252599" cy="529799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2"/>
                      <a:pt x="5059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2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path 306"/>
              <p:cNvSpPr/>
              <p:nvPr/>
            </p:nvSpPr>
            <p:spPr>
              <a:xfrm>
                <a:off x="0" y="85587"/>
                <a:ext cx="344099" cy="316799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8" name="textbox 308"/>
            <p:cNvSpPr/>
            <p:nvPr/>
          </p:nvSpPr>
          <p:spPr>
            <a:xfrm>
              <a:off x="123970" y="174463"/>
              <a:ext cx="3015614" cy="21970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0372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5000"/>
                </a:lnSpc>
                <a:tabLst/>
              </a:pPr>
              <a:r>
                <a:rPr sz="1500" b="1" kern="0" spc="40" baseline="20835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6</a:t>
              </a:r>
              <a:r>
                <a:rPr sz="900" b="1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</a:t>
              </a:r>
              <a:r>
                <a:rPr sz="15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Foto 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/video</a:t>
              </a:r>
              <a:r>
                <a:rPr sz="1500" kern="0" spc="11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lingkungan</a:t>
              </a:r>
              <a:r>
                <a:rPr sz="1500" kern="0" spc="1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belajar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1209665" y="3977123"/>
            <a:ext cx="3532920" cy="568224"/>
            <a:chOff x="0" y="0"/>
            <a:chExt cx="3532920" cy="568224"/>
          </a:xfrm>
        </p:grpSpPr>
        <p:sp>
          <p:nvSpPr>
            <p:cNvPr id="310" name="rect 310"/>
            <p:cNvSpPr/>
            <p:nvPr/>
          </p:nvSpPr>
          <p:spPr>
            <a:xfrm>
              <a:off x="241915" y="0"/>
              <a:ext cx="3291004" cy="568224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28" name="group 28"/>
            <p:cNvGrpSpPr/>
            <p:nvPr/>
          </p:nvGrpSpPr>
          <p:grpSpPr>
            <a:xfrm rot="21600000">
              <a:off x="0" y="218"/>
              <a:ext cx="3513742" cy="529687"/>
              <a:chOff x="0" y="0"/>
              <a:chExt cx="3513742" cy="529687"/>
            </a:xfrm>
          </p:grpSpPr>
          <p:sp>
            <p:nvSpPr>
              <p:cNvPr id="312" name="path 312"/>
              <p:cNvSpPr/>
              <p:nvPr/>
            </p:nvSpPr>
            <p:spPr>
              <a:xfrm>
                <a:off x="261091" y="0"/>
                <a:ext cx="3252651" cy="529687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1"/>
                      <a:pt x="5060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1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4" name="path 314"/>
              <p:cNvSpPr/>
              <p:nvPr/>
            </p:nvSpPr>
            <p:spPr>
              <a:xfrm>
                <a:off x="0" y="85586"/>
                <a:ext cx="344100" cy="316800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6" name="textbox 316"/>
            <p:cNvSpPr/>
            <p:nvPr/>
          </p:nvSpPr>
          <p:spPr>
            <a:xfrm>
              <a:off x="125579" y="64148"/>
              <a:ext cx="2186939" cy="44132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79259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306070" indent="-294004" algn="l" rtl="0" eaLnBrk="0">
                <a:lnSpc>
                  <a:spcPct val="91000"/>
                </a:lnSpc>
                <a:tabLst/>
              </a:pPr>
              <a:r>
                <a:rPr sz="1500" b="1" kern="0" spc="40" baseline="-34725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5</a:t>
              </a:r>
              <a:r>
                <a:rPr sz="900" b="1" kern="0" spc="3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</a:t>
              </a:r>
              <a:r>
                <a:rPr sz="15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Contoh peren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canaan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pembelajar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an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4950178" y="2593475"/>
            <a:ext cx="3531835" cy="568323"/>
            <a:chOff x="0" y="0"/>
            <a:chExt cx="3531835" cy="568323"/>
          </a:xfrm>
        </p:grpSpPr>
        <p:sp>
          <p:nvSpPr>
            <p:cNvPr id="318" name="rect 318"/>
            <p:cNvSpPr/>
            <p:nvPr/>
          </p:nvSpPr>
          <p:spPr>
            <a:xfrm>
              <a:off x="240881" y="0"/>
              <a:ext cx="3290954" cy="568323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32" name="group 32"/>
            <p:cNvGrpSpPr/>
            <p:nvPr/>
          </p:nvGrpSpPr>
          <p:grpSpPr>
            <a:xfrm rot="21600000">
              <a:off x="0" y="211"/>
              <a:ext cx="3512658" cy="529800"/>
              <a:chOff x="0" y="0"/>
              <a:chExt cx="3512658" cy="529800"/>
            </a:xfrm>
          </p:grpSpPr>
          <p:sp>
            <p:nvSpPr>
              <p:cNvPr id="320" name="path 320"/>
              <p:cNvSpPr/>
              <p:nvPr/>
            </p:nvSpPr>
            <p:spPr>
              <a:xfrm>
                <a:off x="260058" y="0"/>
                <a:ext cx="3252599" cy="529800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2"/>
                      <a:pt x="5059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2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2" name="path 322"/>
              <p:cNvSpPr/>
              <p:nvPr/>
            </p:nvSpPr>
            <p:spPr>
              <a:xfrm>
                <a:off x="0" y="85587"/>
                <a:ext cx="344099" cy="316800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4" name="textbox 324"/>
            <p:cNvSpPr/>
            <p:nvPr/>
          </p:nvSpPr>
          <p:spPr>
            <a:xfrm>
              <a:off x="126257" y="175831"/>
              <a:ext cx="2355850" cy="21526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618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3000"/>
                </a:lnSpc>
                <a:tabLst/>
              </a:pPr>
              <a:r>
                <a:rPr sz="1500" b="1" kern="0" spc="20" baseline="20835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2</a:t>
              </a:r>
              <a:r>
                <a:rPr sz="900" b="1" kern="0" spc="4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Rencana</a:t>
              </a:r>
              <a:r>
                <a:rPr sz="1500" kern="0" spc="1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kern="0" spc="2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kerja ta</a:t>
              </a:r>
              <a:r>
                <a:rPr sz="1500" kern="0" spc="1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hunan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4950178" y="3263906"/>
            <a:ext cx="3531835" cy="568323"/>
            <a:chOff x="0" y="0"/>
            <a:chExt cx="3531835" cy="568323"/>
          </a:xfrm>
        </p:grpSpPr>
        <p:sp>
          <p:nvSpPr>
            <p:cNvPr id="326" name="rect 326"/>
            <p:cNvSpPr/>
            <p:nvPr/>
          </p:nvSpPr>
          <p:spPr>
            <a:xfrm>
              <a:off x="240881" y="0"/>
              <a:ext cx="3290954" cy="568323"/>
            </a:xfrm>
            <a:prstGeom prst="rect">
              <a:avLst/>
            </a:prstGeom>
            <a:solidFill>
              <a:srgbClr val="000000">
                <a:alpha val="48235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grpSp>
          <p:nvGrpSpPr>
            <p:cNvPr id="36" name="group 36"/>
            <p:cNvGrpSpPr/>
            <p:nvPr/>
          </p:nvGrpSpPr>
          <p:grpSpPr>
            <a:xfrm rot="21600000">
              <a:off x="0" y="212"/>
              <a:ext cx="3512658" cy="529799"/>
              <a:chOff x="0" y="0"/>
              <a:chExt cx="3512658" cy="529799"/>
            </a:xfrm>
          </p:grpSpPr>
          <p:sp>
            <p:nvSpPr>
              <p:cNvPr id="328" name="path 328"/>
              <p:cNvSpPr/>
              <p:nvPr/>
            </p:nvSpPr>
            <p:spPr>
              <a:xfrm>
                <a:off x="260058" y="0"/>
                <a:ext cx="3252599" cy="529799"/>
              </a:xfrm>
              <a:custGeom>
                <a:avLst/>
                <a:gdLst/>
                <a:ahLst/>
                <a:cxnLst/>
                <a:rect l="0" t="0" r="0" b="0"/>
                <a:pathLst>
                  <a:path w="5122" h="834">
                    <a:moveTo>
                      <a:pt x="0" y="139"/>
                    </a:moveTo>
                    <a:lnTo>
                      <a:pt x="0" y="139"/>
                    </a:lnTo>
                    <a:cubicBezTo>
                      <a:pt x="0" y="62"/>
                      <a:pt x="62" y="0"/>
                      <a:pt x="139" y="0"/>
                    </a:cubicBezTo>
                    <a:lnTo>
                      <a:pt x="4983" y="0"/>
                    </a:lnTo>
                    <a:cubicBezTo>
                      <a:pt x="5020" y="0"/>
                      <a:pt x="5055" y="14"/>
                      <a:pt x="5081" y="40"/>
                    </a:cubicBezTo>
                    <a:cubicBezTo>
                      <a:pt x="5107" y="66"/>
                      <a:pt x="5122" y="102"/>
                      <a:pt x="5122" y="139"/>
                    </a:cubicBezTo>
                    <a:lnTo>
                      <a:pt x="5122" y="695"/>
                    </a:lnTo>
                    <a:cubicBezTo>
                      <a:pt x="5122" y="772"/>
                      <a:pt x="5059" y="834"/>
                      <a:pt x="4983" y="834"/>
                    </a:cubicBezTo>
                    <a:lnTo>
                      <a:pt x="139" y="834"/>
                    </a:lnTo>
                    <a:cubicBezTo>
                      <a:pt x="62" y="834"/>
                      <a:pt x="0" y="772"/>
                      <a:pt x="0" y="695"/>
                    </a:cubicBez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FFFFFF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0" name="path 330"/>
              <p:cNvSpPr/>
              <p:nvPr/>
            </p:nvSpPr>
            <p:spPr>
              <a:xfrm>
                <a:off x="0" y="85586"/>
                <a:ext cx="344099" cy="316800"/>
              </a:xfrm>
              <a:custGeom>
                <a:avLst/>
                <a:gdLst/>
                <a:ahLst/>
                <a:cxnLst/>
                <a:rect l="0" t="0" r="0" b="0"/>
                <a:pathLst>
                  <a:path w="541" h="498">
                    <a:moveTo>
                      <a:pt x="0" y="249"/>
                    </a:moveTo>
                    <a:lnTo>
                      <a:pt x="0" y="249"/>
                    </a:lnTo>
                    <a:cubicBezTo>
                      <a:pt x="0" y="111"/>
                      <a:pt x="121" y="0"/>
                      <a:pt x="270" y="0"/>
                    </a:cubicBezTo>
                    <a:lnTo>
                      <a:pt x="270" y="0"/>
                    </a:lnTo>
                    <a:cubicBezTo>
                      <a:pt x="420" y="0"/>
                      <a:pt x="541" y="111"/>
                      <a:pt x="541" y="249"/>
                    </a:cubicBezTo>
                    <a:lnTo>
                      <a:pt x="541" y="249"/>
                    </a:lnTo>
                    <a:cubicBezTo>
                      <a:pt x="541" y="387"/>
                      <a:pt x="420" y="498"/>
                      <a:pt x="270" y="498"/>
                    </a:cubicBezTo>
                    <a:lnTo>
                      <a:pt x="270" y="498"/>
                    </a:lnTo>
                    <a:cubicBezTo>
                      <a:pt x="121" y="498"/>
                      <a:pt x="0" y="387"/>
                      <a:pt x="0" y="249"/>
                    </a:cubicBezTo>
                  </a:path>
                </a:pathLst>
              </a:custGeom>
              <a:solidFill>
                <a:srgbClr val="006187">
                  <a:alpha val="100000"/>
                </a:srgbClr>
              </a:solidFill>
              <a:ln w="0"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2" name="textbox 332"/>
            <p:cNvSpPr/>
            <p:nvPr/>
          </p:nvSpPr>
          <p:spPr>
            <a:xfrm>
              <a:off x="418700" y="61530"/>
              <a:ext cx="2765425" cy="445769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1620"/>
                </a:lnSpc>
                <a:tabLst/>
              </a:pPr>
              <a:endParaRPr sz="100" dirty="0">
                <a:latin typeface="Arial"/>
                <a:ea typeface="Arial"/>
                <a:cs typeface="Arial"/>
              </a:endParaRPr>
            </a:p>
            <a:p>
              <a:pPr marL="14604" algn="l" rtl="0" eaLnBrk="0">
                <a:lnSpc>
                  <a:spcPct val="84000"/>
                </a:lnSpc>
                <a:tabLst/>
              </a:pPr>
              <a:r>
                <a:rPr sz="1500" kern="0" spc="3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Kalender tahunan kegiatan</a:t>
              </a:r>
              <a:endParaRPr sz="1500" dirty="0">
                <a:latin typeface="Arial"/>
                <a:ea typeface="Arial"/>
                <a:cs typeface="Arial"/>
              </a:endParaRPr>
            </a:p>
            <a:p>
              <a:pPr marL="12700" algn="l" rtl="0" eaLnBrk="0">
                <a:lnSpc>
                  <a:spcPct val="85000"/>
                </a:lnSpc>
                <a:spcBef>
                  <a:spcPts val="270"/>
                </a:spcBef>
                <a:tabLst/>
              </a:pPr>
              <a:r>
                <a:rPr sz="1500" kern="0" spc="5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pendidikan/</a:t>
              </a:r>
              <a:r>
                <a:rPr sz="1500" kern="0" spc="40" dirty="0">
                  <a:solidFill>
                    <a:srgbClr val="434343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kalender akademik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34" name="textbox 334"/>
          <p:cNvSpPr/>
          <p:nvPr/>
        </p:nvSpPr>
        <p:spPr>
          <a:xfrm>
            <a:off x="5072825" y="3447272"/>
            <a:ext cx="105410" cy="1498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923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000" b="1" kern="0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sz="1000" dirty="0">
              <a:latin typeface="Arial"/>
              <a:ea typeface="Arial"/>
              <a:cs typeface="Arial"/>
            </a:endParaRPr>
          </a:p>
        </p:txBody>
      </p:sp>
      <p:sp>
        <p:nvSpPr>
          <p:cNvPr id="336" name="textbox 336"/>
          <p:cNvSpPr/>
          <p:nvPr/>
        </p:nvSpPr>
        <p:spPr>
          <a:xfrm>
            <a:off x="1334138" y="3468001"/>
            <a:ext cx="101600" cy="15049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406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2000"/>
              </a:lnSpc>
              <a:tabLst/>
            </a:pPr>
            <a:r>
              <a:rPr sz="10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sz="1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 3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0" name="picture 3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42" name="path 342"/>
          <p:cNvSpPr/>
          <p:nvPr/>
        </p:nvSpPr>
        <p:spPr>
          <a:xfrm>
            <a:off x="696890" y="479420"/>
            <a:ext cx="344100" cy="316800"/>
          </a:xfrm>
          <a:custGeom>
            <a:avLst/>
            <a:gdLst/>
            <a:ahLst/>
            <a:cxnLst/>
            <a:rect l="0" t="0" r="0" b="0"/>
            <a:pathLst>
              <a:path w="541" h="498">
                <a:moveTo>
                  <a:pt x="0" y="249"/>
                </a:moveTo>
                <a:lnTo>
                  <a:pt x="0" y="249"/>
                </a:lnTo>
                <a:cubicBezTo>
                  <a:pt x="0" y="111"/>
                  <a:pt x="121" y="0"/>
                  <a:pt x="270" y="0"/>
                </a:cubicBezTo>
                <a:lnTo>
                  <a:pt x="270" y="0"/>
                </a:lnTo>
                <a:cubicBezTo>
                  <a:pt x="420" y="0"/>
                  <a:pt x="541" y="111"/>
                  <a:pt x="541" y="249"/>
                </a:cubicBezTo>
                <a:lnTo>
                  <a:pt x="541" y="249"/>
                </a:lnTo>
                <a:cubicBezTo>
                  <a:pt x="541" y="387"/>
                  <a:pt x="420" y="498"/>
                  <a:pt x="270" y="498"/>
                </a:cubicBezTo>
                <a:lnTo>
                  <a:pt x="270" y="498"/>
                </a:lnTo>
                <a:cubicBezTo>
                  <a:pt x="121" y="498"/>
                  <a:pt x="0" y="387"/>
                  <a:pt x="0" y="249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4" name="textbox 344"/>
          <p:cNvSpPr/>
          <p:nvPr/>
        </p:nvSpPr>
        <p:spPr>
          <a:xfrm>
            <a:off x="830244" y="552830"/>
            <a:ext cx="7841615" cy="38347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75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1800" b="1" kern="0" spc="10" baseline="347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b="1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Kurikulum</a:t>
            </a:r>
            <a:r>
              <a:rPr sz="21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21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endParaRPr sz="2100" dirty="0">
              <a:latin typeface="Arial"/>
              <a:ea typeface="Arial"/>
              <a:cs typeface="Arial"/>
            </a:endParaRPr>
          </a:p>
          <a:p>
            <a:pPr marL="4081145" algn="l" rtl="0" eaLnBrk="0">
              <a:lnSpc>
                <a:spcPct val="77000"/>
              </a:lnSpc>
              <a:spcBef>
                <a:spcPts val="366"/>
              </a:spcBef>
              <a:tabLst/>
            </a:pPr>
            <a:r>
              <a:rPr sz="1600" b="1" kern="0" spc="-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4184" algn="l" rtl="0" eaLnBrk="0">
              <a:lnSpc>
                <a:spcPts val="2392"/>
              </a:lnSpc>
              <a:tabLst/>
            </a:pP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Kurikulum</a:t>
            </a:r>
            <a:r>
              <a:rPr sz="18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8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(KSP)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berfungsi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ruj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ukan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18514" algn="l" rtl="0" eaLnBrk="0">
              <a:lnSpc>
                <a:spcPct val="84000"/>
              </a:lnSpc>
              <a:spcBef>
                <a:spcPts val="203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warga satuan pendidikan agar dapat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mewujudkan su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asana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8675" algn="l" rtl="0" eaLnBrk="0">
              <a:lnSpc>
                <a:spcPct val="84000"/>
              </a:lnSpc>
              <a:spcBef>
                <a:spcPts val="346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 dan proses pe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mbelajaran yang</a:t>
            </a:r>
            <a:r>
              <a:rPr sz="18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sesuai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 visi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8675" algn="l" rtl="0" eaLnBrk="0">
              <a:lnSpc>
                <a:spcPct val="84000"/>
              </a:lnSpc>
              <a:spcBef>
                <a:spcPts val="346"/>
              </a:spcBef>
              <a:tabLst/>
            </a:pP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misinya.</a:t>
            </a:r>
            <a:r>
              <a:rPr sz="18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KSP sangat instrumental dal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am memandu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8675" algn="l" rtl="0" eaLnBrk="0">
              <a:lnSpc>
                <a:spcPct val="92000"/>
              </a:lnSpc>
              <a:spcBef>
                <a:spcPts val="346"/>
              </a:spcBef>
              <a:tabLst/>
            </a:pP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perbaikan pemb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elajaran yang sudah diidentifikasi dan disepakati</a:t>
            </a:r>
            <a:r>
              <a:rPr sz="18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bersama, karena memung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kinkan untuk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dievaluasi</a:t>
            </a:r>
            <a:r>
              <a:rPr sz="18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2325" algn="l" rtl="0" eaLnBrk="0">
              <a:lnSpc>
                <a:spcPct val="85000"/>
              </a:lnSpc>
              <a:spcBef>
                <a:spcPts val="303"/>
              </a:spcBef>
              <a:tabLst/>
            </a:pP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dimodifik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asi secara berkala</a:t>
            </a:r>
            <a:r>
              <a:rPr sz="18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(per tahun).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822960" indent="-358775" algn="l" rtl="0" eaLnBrk="0">
              <a:lnSpc>
                <a:spcPct val="101000"/>
              </a:lnSpc>
              <a:spcBef>
                <a:spcPts val="1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Melalui</a:t>
            </a:r>
            <a:r>
              <a:rPr sz="18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</a:t>
            </a:r>
            <a:r>
              <a:rPr sz="18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ini, asesor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menemuk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8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 tentang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budaya satuan pendi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dikan</a:t>
            </a:r>
            <a:r>
              <a:rPr sz="1800" kern="0" spc="2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8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school culture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 yang ingin dibangun,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nilai-nilai dan kompetensi yang dibangun melalui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embelajaran,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serta strategi pembelajaran yang diterapkan.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 3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48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50" name="path 350"/>
          <p:cNvSpPr/>
          <p:nvPr/>
        </p:nvSpPr>
        <p:spPr>
          <a:xfrm>
            <a:off x="696890" y="479420"/>
            <a:ext cx="344100" cy="316800"/>
          </a:xfrm>
          <a:custGeom>
            <a:avLst/>
            <a:gdLst/>
            <a:ahLst/>
            <a:cxnLst/>
            <a:rect l="0" t="0" r="0" b="0"/>
            <a:pathLst>
              <a:path w="541" h="498">
                <a:moveTo>
                  <a:pt x="0" y="249"/>
                </a:moveTo>
                <a:lnTo>
                  <a:pt x="0" y="249"/>
                </a:lnTo>
                <a:cubicBezTo>
                  <a:pt x="0" y="111"/>
                  <a:pt x="121" y="0"/>
                  <a:pt x="270" y="0"/>
                </a:cubicBezTo>
                <a:lnTo>
                  <a:pt x="270" y="0"/>
                </a:lnTo>
                <a:cubicBezTo>
                  <a:pt x="420" y="0"/>
                  <a:pt x="541" y="111"/>
                  <a:pt x="541" y="249"/>
                </a:cubicBezTo>
                <a:lnTo>
                  <a:pt x="541" y="249"/>
                </a:lnTo>
                <a:cubicBezTo>
                  <a:pt x="541" y="387"/>
                  <a:pt x="420" y="498"/>
                  <a:pt x="270" y="498"/>
                </a:cubicBezTo>
                <a:lnTo>
                  <a:pt x="270" y="498"/>
                </a:lnTo>
                <a:cubicBezTo>
                  <a:pt x="121" y="498"/>
                  <a:pt x="0" y="387"/>
                  <a:pt x="0" y="249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2" name="textbox 352"/>
          <p:cNvSpPr/>
          <p:nvPr/>
        </p:nvSpPr>
        <p:spPr>
          <a:xfrm>
            <a:off x="816510" y="550535"/>
            <a:ext cx="7597140" cy="37122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48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1800" b="1" kern="0" spc="90" baseline="28937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1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2000" b="1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kerja</a:t>
            </a:r>
            <a:r>
              <a:rPr sz="2000" b="1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tahunan</a:t>
            </a:r>
            <a:endParaRPr sz="2000" dirty="0">
              <a:latin typeface="Arial"/>
              <a:ea typeface="Arial"/>
              <a:cs typeface="Arial"/>
            </a:endParaRPr>
          </a:p>
          <a:p>
            <a:pPr marL="4006215" algn="l" rtl="0" eaLnBrk="0">
              <a:lnSpc>
                <a:spcPct val="78000"/>
              </a:lnSpc>
              <a:spcBef>
                <a:spcPts val="352"/>
              </a:spcBef>
              <a:tabLst/>
            </a:pPr>
            <a:r>
              <a:rPr sz="16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93394" algn="l" rtl="0" eaLnBrk="0">
              <a:lnSpc>
                <a:spcPts val="2525"/>
              </a:lnSpc>
              <a:tabLst/>
            </a:pP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1900" kern="0" spc="1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Kerja</a:t>
            </a:r>
            <a:r>
              <a:rPr sz="19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Tahunan</a:t>
            </a:r>
            <a:r>
              <a:rPr sz="1900" kern="0" spc="2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RKT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berisikan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rekap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65505" algn="l" rtl="0" eaLnBrk="0">
              <a:lnSpc>
                <a:spcPct val="84000"/>
              </a:lnSpc>
              <a:spcBef>
                <a:spcPts val="214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rangkaian program dan kegiatan yang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dilaksanakan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65505" algn="l" rtl="0" eaLnBrk="0">
              <a:lnSpc>
                <a:spcPct val="86000"/>
              </a:lnSpc>
              <a:spcBef>
                <a:spcPts val="319"/>
              </a:spcBef>
              <a:tabLst/>
            </a:pP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tahun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ajaran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900" kern="0" spc="2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RKT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disusun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9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i)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57885" indent="2540" algn="l" rtl="0" eaLnBrk="0">
              <a:lnSpc>
                <a:spcPct val="95000"/>
              </a:lnSpc>
              <a:spcBef>
                <a:spcPts val="343"/>
              </a:spcBef>
              <a:tabLst/>
            </a:pPr>
            <a:r>
              <a:rPr sz="19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identifikasi ma</a:t>
            </a:r>
            <a:r>
              <a:rPr sz="19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salah pendidikan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perlu mendapatkan</a:t>
            </a:r>
            <a:r>
              <a:rPr sz="19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prioritas; ii) </a:t>
            </a:r>
            <a:r>
              <a:rPr sz="19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refleksi untuk menemukan akar masalah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9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 diintervensi; d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 iii) </a:t>
            </a:r>
            <a:r>
              <a:rPr sz="19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menyusun</a:t>
            </a:r>
            <a:r>
              <a:rPr sz="19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</a:t>
            </a:r>
            <a:r>
              <a:rPr sz="19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59789" algn="l" rtl="0" eaLnBrk="0">
              <a:lnSpc>
                <a:spcPct val="84000"/>
              </a:lnSpc>
              <a:spcBef>
                <a:spcPts val="364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solusi untu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setiap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masalah.</a:t>
            </a:r>
            <a:endParaRPr sz="1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35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848994" indent="-355600" algn="l" rtl="0" eaLnBrk="0">
              <a:lnSpc>
                <a:spcPct val="101000"/>
              </a:lnSpc>
              <a:spcBef>
                <a:spcPts val="4"/>
              </a:spcBef>
              <a:tabLst/>
            </a:pP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Melalui dokumen</a:t>
            </a:r>
            <a:r>
              <a:rPr sz="19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ini,</a:t>
            </a:r>
            <a:r>
              <a:rPr sz="19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menemukan</a:t>
            </a:r>
            <a:r>
              <a:rPr sz="19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tentang kinerja yang sudah diren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canakan, dan</a:t>
            </a:r>
            <a:r>
              <a:rPr sz="19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atau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terjadi.</a:t>
            </a:r>
            <a:endParaRPr sz="19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rect 3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6" name="picture 3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58" name="path 358"/>
          <p:cNvSpPr/>
          <p:nvPr/>
        </p:nvSpPr>
        <p:spPr>
          <a:xfrm>
            <a:off x="773090" y="479420"/>
            <a:ext cx="344100" cy="316800"/>
          </a:xfrm>
          <a:custGeom>
            <a:avLst/>
            <a:gdLst/>
            <a:ahLst/>
            <a:cxnLst/>
            <a:rect l="0" t="0" r="0" b="0"/>
            <a:pathLst>
              <a:path w="541" h="498">
                <a:moveTo>
                  <a:pt x="0" y="249"/>
                </a:moveTo>
                <a:lnTo>
                  <a:pt x="0" y="249"/>
                </a:lnTo>
                <a:cubicBezTo>
                  <a:pt x="0" y="111"/>
                  <a:pt x="121" y="0"/>
                  <a:pt x="270" y="0"/>
                </a:cubicBezTo>
                <a:lnTo>
                  <a:pt x="270" y="0"/>
                </a:lnTo>
                <a:cubicBezTo>
                  <a:pt x="420" y="0"/>
                  <a:pt x="541" y="111"/>
                  <a:pt x="541" y="249"/>
                </a:cubicBezTo>
                <a:lnTo>
                  <a:pt x="541" y="249"/>
                </a:lnTo>
                <a:cubicBezTo>
                  <a:pt x="541" y="387"/>
                  <a:pt x="420" y="498"/>
                  <a:pt x="270" y="498"/>
                </a:cubicBezTo>
                <a:lnTo>
                  <a:pt x="270" y="498"/>
                </a:lnTo>
                <a:cubicBezTo>
                  <a:pt x="121" y="498"/>
                  <a:pt x="0" y="387"/>
                  <a:pt x="0" y="249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0" name="textbox 360"/>
          <p:cNvSpPr/>
          <p:nvPr/>
        </p:nvSpPr>
        <p:spPr>
          <a:xfrm>
            <a:off x="890568" y="548258"/>
            <a:ext cx="7481569" cy="37153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6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1800" b="1" kern="0" spc="50" baseline="23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100" b="1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19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</a:t>
            </a:r>
            <a:r>
              <a:rPr sz="19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9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anggaran</a:t>
            </a:r>
            <a:r>
              <a:rPr sz="19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sekolah</a:t>
            </a:r>
            <a:endParaRPr sz="1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62964" indent="-365759" algn="l" rtl="0" eaLnBrk="0">
              <a:lnSpc>
                <a:spcPct val="101000"/>
              </a:lnSpc>
              <a:spcBef>
                <a:spcPts val="580"/>
              </a:spcBef>
              <a:tabLst/>
            </a:pP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1900" kern="0" spc="1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Anggaran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Sekolah</a:t>
            </a:r>
            <a:r>
              <a:rPr sz="1900" kern="0" spc="2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RKAS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disusun  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berdasarkan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Kerja Tahunan dan mencerminkan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strategi satuan pendidi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kan dalam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mengalokasikan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62964" indent="-1905" algn="l" rtl="0" eaLnBrk="0">
              <a:lnSpc>
                <a:spcPct val="93000"/>
              </a:lnSpc>
              <a:spcBef>
                <a:spcPts val="385"/>
              </a:spcBef>
              <a:tabLst/>
            </a:pP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anggaran untuk perbaikan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layanan.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RKAS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utam</a:t>
            </a:r>
            <a:r>
              <a:rPr sz="19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anya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9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berisikanjumlah anggaran dan peruntukannya serta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sumber dana.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61060" indent="-363854" algn="l" rtl="0" eaLnBrk="0">
              <a:lnSpc>
                <a:spcPct val="100000"/>
              </a:lnSpc>
              <a:spcBef>
                <a:spcPts val="8"/>
              </a:spcBef>
              <a:tabLst/>
            </a:pPr>
            <a:r>
              <a:rPr sz="19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</a:t>
            </a:r>
            <a:r>
              <a:rPr sz="19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penerima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BOSP</a:t>
            </a:r>
            <a:r>
              <a:rPr sz="19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RKAS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</a:t>
            </a:r>
            <a:r>
              <a:rPr sz="19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disusun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bentuk  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akuntabilitas pemanfaatan dana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BO</a:t>
            </a:r>
            <a:r>
              <a:rPr sz="19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SP.</a:t>
            </a:r>
            <a:endParaRPr sz="1900" dirty="0">
              <a:latin typeface="Arial"/>
              <a:ea typeface="Arial"/>
              <a:cs typeface="Arial"/>
            </a:endParaRPr>
          </a:p>
          <a:p>
            <a:pPr marL="856614" indent="-359409" algn="l" rtl="0" eaLnBrk="0">
              <a:lnSpc>
                <a:spcPct val="101000"/>
              </a:lnSpc>
              <a:spcBef>
                <a:spcPts val="4"/>
              </a:spcBef>
              <a:tabLst/>
            </a:pPr>
            <a:r>
              <a:rPr sz="19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</a:t>
            </a:r>
            <a:r>
              <a:rPr sz="19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non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penerima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BOSP</a:t>
            </a:r>
            <a:r>
              <a:rPr sz="19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9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RKAS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   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disusun sebagai bentuk pelaporan</a:t>
            </a:r>
            <a:r>
              <a:rPr sz="19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pemanfaatan a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nggaran</a:t>
            </a:r>
            <a:r>
              <a:rPr sz="19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yayasan ata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 sumber</a:t>
            </a:r>
            <a:r>
              <a:rPr sz="19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lain.</a:t>
            </a:r>
            <a:endParaRPr sz="19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 3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64" name="picture 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66" name="textbox 366"/>
          <p:cNvSpPr/>
          <p:nvPr/>
        </p:nvSpPr>
        <p:spPr>
          <a:xfrm>
            <a:off x="1454237" y="1317497"/>
            <a:ext cx="6503034" cy="30530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597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375920" indent="-363854" algn="l" rtl="0" eaLnBrk="0">
              <a:lnSpc>
                <a:spcPct val="102000"/>
              </a:lnSpc>
              <a:tabLst/>
            </a:pP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Kalender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berisijadwal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penyel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enggaraan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 satuan pendidikan yang </a:t>
            </a:r>
            <a:r>
              <a:rPr sz="18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disiapk</a:t>
            </a:r>
            <a:r>
              <a:rPr sz="18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 satuan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73379" algn="l" rtl="0" eaLnBrk="0">
              <a:lnSpc>
                <a:spcPct val="85000"/>
              </a:lnSpc>
              <a:spcBef>
                <a:spcPts val="324"/>
              </a:spcBef>
              <a:tabLst/>
            </a:pP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men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catat berbagai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 yang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67029" indent="9525" algn="l" rtl="0" eaLnBrk="0">
              <a:lnSpc>
                <a:spcPct val="92000"/>
              </a:lnSpc>
              <a:spcBef>
                <a:spcPts val="346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mereka rancang sepa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njang tahun dan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menjadi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rujukan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warga satuan pendidikan.</a:t>
            </a:r>
            <a:r>
              <a:rPr sz="1800" kern="0" spc="1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 yang dicari dari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76554" indent="-20320" algn="l" rtl="0" eaLnBrk="0">
              <a:lnSpc>
                <a:spcPct val="92000"/>
              </a:lnSpc>
              <a:spcBef>
                <a:spcPts val="346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jadwal ini adalah tentang kegiatan yang direncanak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an,</a:t>
            </a:r>
            <a:r>
              <a:rPr sz="18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maupun yang sudah dilakukan oleh s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atuan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pendidikan.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6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4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366395" indent="7620" algn="l" rtl="0" eaLnBrk="0">
              <a:lnSpc>
                <a:spcPct val="94000"/>
              </a:lnSpc>
              <a:spcBef>
                <a:spcPts val="1"/>
              </a:spcBef>
              <a:tabLst/>
            </a:pPr>
            <a:r>
              <a:rPr sz="1800" i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Catatan: dapat saja pe</a:t>
            </a:r>
            <a:r>
              <a:rPr sz="18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nyelenggara layanan pendidikan</a:t>
            </a:r>
            <a:r>
              <a:rPr sz="1800" i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i="1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menggunakan istilah yang berbeda dalam m</a:t>
            </a:r>
            <a:r>
              <a:rPr sz="1800" i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erujukpada</a:t>
            </a:r>
            <a:r>
              <a:rPr sz="1800" i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 ini.</a:t>
            </a:r>
            <a:endParaRPr sz="1800" dirty="0">
              <a:latin typeface="Arial"/>
              <a:ea typeface="Arial"/>
              <a:cs typeface="Arial"/>
            </a:endParaRPr>
          </a:p>
        </p:txBody>
      </p:sp>
      <p:sp>
        <p:nvSpPr>
          <p:cNvPr id="368" name="textbox 368"/>
          <p:cNvSpPr/>
          <p:nvPr/>
        </p:nvSpPr>
        <p:spPr>
          <a:xfrm>
            <a:off x="1351787" y="548258"/>
            <a:ext cx="5674995" cy="5626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372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7620" algn="l" rtl="0" eaLnBrk="0">
              <a:lnSpc>
                <a:spcPct val="93000"/>
              </a:lnSpc>
              <a:tabLst/>
            </a:pPr>
            <a:r>
              <a:rPr sz="19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Kalender tahunan </a:t>
            </a:r>
            <a:r>
              <a:rPr sz="19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 pendidikan/kalender</a:t>
            </a:r>
            <a:r>
              <a:rPr sz="19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akademik satuan pendid</a:t>
            </a:r>
            <a:r>
              <a:rPr sz="19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ikan</a:t>
            </a:r>
            <a:endParaRPr sz="1900" dirty="0">
              <a:latin typeface="Arial"/>
              <a:ea typeface="Arial"/>
              <a:cs typeface="Arial"/>
            </a:endParaRPr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849290" y="631820"/>
            <a:ext cx="344100" cy="316800"/>
            <a:chOff x="0" y="0"/>
            <a:chExt cx="344100" cy="316800"/>
          </a:xfrm>
        </p:grpSpPr>
        <p:sp>
          <p:nvSpPr>
            <p:cNvPr id="370" name="path 370"/>
            <p:cNvSpPr/>
            <p:nvPr/>
          </p:nvSpPr>
          <p:spPr>
            <a:xfrm>
              <a:off x="0" y="0"/>
              <a:ext cx="344100" cy="316800"/>
            </a:xfrm>
            <a:custGeom>
              <a:avLst/>
              <a:gdLst/>
              <a:ahLst/>
              <a:cxnLst/>
              <a:rect l="0" t="0" r="0" b="0"/>
              <a:pathLst>
                <a:path w="541" h="498">
                  <a:moveTo>
                    <a:pt x="0" y="249"/>
                  </a:moveTo>
                  <a:lnTo>
                    <a:pt x="0" y="249"/>
                  </a:lnTo>
                  <a:cubicBezTo>
                    <a:pt x="0" y="111"/>
                    <a:pt x="121" y="0"/>
                    <a:pt x="270" y="0"/>
                  </a:cubicBezTo>
                  <a:lnTo>
                    <a:pt x="270" y="0"/>
                  </a:lnTo>
                  <a:cubicBezTo>
                    <a:pt x="420" y="0"/>
                    <a:pt x="541" y="111"/>
                    <a:pt x="541" y="249"/>
                  </a:cubicBezTo>
                  <a:lnTo>
                    <a:pt x="541" y="249"/>
                  </a:lnTo>
                  <a:cubicBezTo>
                    <a:pt x="541" y="387"/>
                    <a:pt x="420" y="498"/>
                    <a:pt x="270" y="498"/>
                  </a:cubicBezTo>
                  <a:lnTo>
                    <a:pt x="270" y="498"/>
                  </a:lnTo>
                  <a:cubicBezTo>
                    <a:pt x="121" y="498"/>
                    <a:pt x="0" y="387"/>
                    <a:pt x="0" y="249"/>
                  </a:cubicBezTo>
                </a:path>
              </a:pathLst>
            </a:custGeom>
            <a:solidFill>
              <a:srgbClr val="006187">
                <a:alpha val="100000"/>
              </a:srgbClr>
            </a:solidFill>
            <a:ln w="0"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72" name="textbox 372"/>
            <p:cNvSpPr/>
            <p:nvPr/>
          </p:nvSpPr>
          <p:spPr>
            <a:xfrm>
              <a:off x="-12700" y="-12700"/>
              <a:ext cx="369570" cy="37909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  <a:tabLst/>
              </a:pPr>
              <a:endParaRPr sz="700" dirty="0">
                <a:latin typeface="Arial"/>
                <a:ea typeface="Arial"/>
                <a:cs typeface="Arial"/>
              </a:endParaRPr>
            </a:p>
            <a:p>
              <a:pPr marL="140335" algn="l" rtl="0" eaLnBrk="0">
                <a:lnSpc>
                  <a:spcPct val="82000"/>
                </a:lnSpc>
                <a:spcBef>
                  <a:spcPts val="5"/>
                </a:spcBef>
                <a:tabLst/>
              </a:pPr>
              <a:r>
                <a:rPr sz="1200" b="1" kern="0" spc="7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4</a:t>
              </a:r>
              <a:endParaRPr sz="1200" dirty="0"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 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0" name="rect 30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34" name="textbox 34"/>
          <p:cNvSpPr/>
          <p:nvPr/>
        </p:nvSpPr>
        <p:spPr>
          <a:xfrm>
            <a:off x="1948836" y="2474163"/>
            <a:ext cx="5268595" cy="44195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676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5000"/>
              </a:lnSpc>
              <a:tabLst/>
            </a:pP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Mengapa</a:t>
            </a:r>
            <a:r>
              <a:rPr sz="3200" b="1" kern="0" spc="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</a:t>
            </a:r>
            <a:r>
              <a:rPr sz="3200" b="1" kern="0" spc="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3200" b="1" kern="0" spc="2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 3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76" name="picture 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78" name="path 378"/>
          <p:cNvSpPr/>
          <p:nvPr/>
        </p:nvSpPr>
        <p:spPr>
          <a:xfrm>
            <a:off x="849290" y="479420"/>
            <a:ext cx="344100" cy="316800"/>
          </a:xfrm>
          <a:custGeom>
            <a:avLst/>
            <a:gdLst/>
            <a:ahLst/>
            <a:cxnLst/>
            <a:rect l="0" t="0" r="0" b="0"/>
            <a:pathLst>
              <a:path w="541" h="498">
                <a:moveTo>
                  <a:pt x="0" y="249"/>
                </a:moveTo>
                <a:lnTo>
                  <a:pt x="0" y="249"/>
                </a:lnTo>
                <a:cubicBezTo>
                  <a:pt x="0" y="111"/>
                  <a:pt x="121" y="0"/>
                  <a:pt x="270" y="0"/>
                </a:cubicBezTo>
                <a:lnTo>
                  <a:pt x="270" y="0"/>
                </a:lnTo>
                <a:cubicBezTo>
                  <a:pt x="420" y="0"/>
                  <a:pt x="541" y="111"/>
                  <a:pt x="541" y="249"/>
                </a:cubicBezTo>
                <a:lnTo>
                  <a:pt x="541" y="249"/>
                </a:lnTo>
                <a:cubicBezTo>
                  <a:pt x="541" y="387"/>
                  <a:pt x="420" y="498"/>
                  <a:pt x="270" y="498"/>
                </a:cubicBezTo>
                <a:lnTo>
                  <a:pt x="270" y="498"/>
                </a:lnTo>
                <a:cubicBezTo>
                  <a:pt x="121" y="498"/>
                  <a:pt x="0" y="387"/>
                  <a:pt x="0" y="249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0" name="textbox 380"/>
          <p:cNvSpPr/>
          <p:nvPr/>
        </p:nvSpPr>
        <p:spPr>
          <a:xfrm>
            <a:off x="968097" y="548258"/>
            <a:ext cx="7080884" cy="38055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66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tabLst/>
            </a:pPr>
            <a:r>
              <a:rPr sz="1800" b="1" kern="0" spc="100" baseline="23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</a:t>
            </a:r>
            <a:r>
              <a:rPr sz="1100" b="1" kern="0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Contoh</a:t>
            </a:r>
            <a:r>
              <a:rPr sz="19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perencanaan</a:t>
            </a:r>
            <a:r>
              <a:rPr sz="19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</a:t>
            </a:r>
            <a:endParaRPr sz="1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66090" algn="l" rtl="0" eaLnBrk="0">
              <a:lnSpc>
                <a:spcPts val="2392"/>
              </a:lnSpc>
              <a:spcBef>
                <a:spcPts val="545"/>
              </a:spcBef>
              <a:tabLst/>
            </a:pP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 pembelajaran esensinya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memuat</a:t>
            </a:r>
            <a:r>
              <a:rPr sz="18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14705" algn="l" rtl="0" eaLnBrk="0">
              <a:lnSpc>
                <a:spcPct val="95000"/>
              </a:lnSpc>
              <a:spcBef>
                <a:spcPts val="182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tentang tujuan pembelajaran di kelas yang</a:t>
            </a:r>
            <a:r>
              <a:rPr sz="18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gin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dicapai;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kegiatan pembelajaran yang diterapkan untuk</a:t>
            </a:r>
            <a:r>
              <a:rPr sz="1800" kern="0" spc="2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mencapai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tujuan tersebut; serta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asesmen yang diterapkan untuk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2960" indent="6985" algn="l" rtl="0" eaLnBrk="0">
              <a:lnSpc>
                <a:spcPct val="92000"/>
              </a:lnSpc>
              <a:spcBef>
                <a:spcPts val="338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mengetahui apakah tujuan pembelajaran suda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 tercapai</a:t>
            </a:r>
            <a:r>
              <a:rPr sz="1800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atau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belum</a:t>
            </a:r>
            <a:r>
              <a:rPr sz="18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32485" indent="-366395" algn="l" rtl="0" eaLnBrk="0">
              <a:lnSpc>
                <a:spcPct val="102000"/>
              </a:lnSpc>
              <a:spcBef>
                <a:spcPts val="546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Kami tidak</a:t>
            </a:r>
            <a:r>
              <a:rPr sz="18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mempermas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alahkan format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rencana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buat, karena i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nformasi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dicari</a:t>
            </a:r>
            <a:r>
              <a:rPr sz="18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29944" indent="-3175" algn="l" rtl="0" eaLnBrk="0">
              <a:lnSpc>
                <a:spcPct val="92000"/>
              </a:lnSpc>
              <a:spcBef>
                <a:spcPts val="346"/>
              </a:spcBef>
              <a:tabLst/>
            </a:pP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 tentang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kemampuan pedagogik dan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profesional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 di satuan pendidikan dalam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merancan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30580" algn="l" rtl="0" eaLnBrk="0">
              <a:lnSpc>
                <a:spcPct val="83000"/>
              </a:lnSpc>
              <a:spcBef>
                <a:spcPts val="346"/>
              </a:spcBef>
              <a:tabLst/>
            </a:pP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ran.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 3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386" name="path 386"/>
          <p:cNvSpPr/>
          <p:nvPr/>
        </p:nvSpPr>
        <p:spPr>
          <a:xfrm>
            <a:off x="849290" y="479420"/>
            <a:ext cx="344100" cy="316800"/>
          </a:xfrm>
          <a:custGeom>
            <a:avLst/>
            <a:gdLst/>
            <a:ahLst/>
            <a:cxnLst/>
            <a:rect l="0" t="0" r="0" b="0"/>
            <a:pathLst>
              <a:path w="541" h="498">
                <a:moveTo>
                  <a:pt x="0" y="249"/>
                </a:moveTo>
                <a:lnTo>
                  <a:pt x="0" y="249"/>
                </a:lnTo>
                <a:cubicBezTo>
                  <a:pt x="0" y="111"/>
                  <a:pt x="121" y="0"/>
                  <a:pt x="270" y="0"/>
                </a:cubicBezTo>
                <a:lnTo>
                  <a:pt x="270" y="0"/>
                </a:lnTo>
                <a:cubicBezTo>
                  <a:pt x="420" y="0"/>
                  <a:pt x="541" y="111"/>
                  <a:pt x="541" y="249"/>
                </a:cubicBezTo>
                <a:lnTo>
                  <a:pt x="541" y="249"/>
                </a:lnTo>
                <a:cubicBezTo>
                  <a:pt x="541" y="387"/>
                  <a:pt x="420" y="498"/>
                  <a:pt x="270" y="498"/>
                </a:cubicBezTo>
                <a:lnTo>
                  <a:pt x="270" y="498"/>
                </a:lnTo>
                <a:cubicBezTo>
                  <a:pt x="121" y="498"/>
                  <a:pt x="0" y="387"/>
                  <a:pt x="0" y="249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8" name="textbox 388"/>
          <p:cNvSpPr/>
          <p:nvPr/>
        </p:nvSpPr>
        <p:spPr>
          <a:xfrm>
            <a:off x="966165" y="548262"/>
            <a:ext cx="6979919" cy="27114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66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1800" b="1" kern="0" spc="50" baseline="23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1100" b="1" kern="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Foto</a:t>
            </a:r>
            <a:r>
              <a:rPr sz="19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video</a:t>
            </a:r>
            <a:r>
              <a:rPr sz="19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</a:t>
            </a:r>
            <a:r>
              <a:rPr sz="19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9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</a:t>
            </a:r>
            <a:endParaRPr sz="19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478790" algn="l" rtl="0" eaLnBrk="0">
              <a:lnSpc>
                <a:spcPts val="2392"/>
              </a:lnSpc>
              <a:spcBef>
                <a:spcPts val="547"/>
              </a:spcBef>
              <a:tabLst/>
            </a:pP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Foto/video lingkungan be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lajardiperlukan agar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36930" indent="5714" algn="l" rtl="0" eaLnBrk="0">
              <a:lnSpc>
                <a:spcPct val="92000"/>
              </a:lnSpc>
              <a:spcBef>
                <a:spcPts val="202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memiliki potret awal men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genai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kondisi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 satuan pen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didikan</a:t>
            </a:r>
            <a:r>
              <a:rPr sz="18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Bapak/Ibu.</a:t>
            </a:r>
            <a:endParaRPr sz="18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831214" indent="-352425" algn="l" rtl="0" eaLnBrk="0">
              <a:lnSpc>
                <a:spcPct val="101000"/>
              </a:lnSpc>
              <a:spcBef>
                <a:spcPts val="548"/>
              </a:spcBef>
              <a:tabLst/>
            </a:pP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Informasi yang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cari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bukan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lah tentang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kelengkapan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 kondisi sarana prasa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rana,</a:t>
            </a:r>
            <a:r>
              <a:rPr sz="18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melainkan</a:t>
            </a:r>
            <a:r>
              <a:rPr sz="18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suasana</a:t>
            </a:r>
            <a:r>
              <a:rPr sz="18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</a:t>
            </a:r>
            <a:r>
              <a:rPr sz="18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telah</a:t>
            </a:r>
            <a:r>
              <a:rPr sz="18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ciptakan bagi warga </a:t>
            </a: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843280" algn="l" rtl="0" eaLnBrk="0">
              <a:lnSpc>
                <a:spcPct val="84000"/>
              </a:lnSpc>
              <a:spcBef>
                <a:spcPts val="345"/>
              </a:spcBef>
              <a:tabLst/>
            </a:pPr>
            <a:r>
              <a:rPr sz="18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pendidikan.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 3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2" name="rect 392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94" name="picture 3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396" name="textbox 396"/>
          <p:cNvSpPr/>
          <p:nvPr/>
        </p:nvSpPr>
        <p:spPr>
          <a:xfrm>
            <a:off x="1783184" y="2465008"/>
            <a:ext cx="6257290" cy="1243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1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85000"/>
              </a:lnSpc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mengunggah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mengisi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504"/>
              </a:spcBef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aplikasi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dijelaskan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materi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5000"/>
              </a:lnSpc>
              <a:spcBef>
                <a:spcPts val="541"/>
              </a:spcBef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</a:t>
            </a:r>
            <a:r>
              <a:rPr sz="2800" b="1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2800" dirty="0">
              <a:latin typeface="Arial"/>
              <a:ea typeface="Arial"/>
              <a:cs typeface="Arial"/>
            </a:endParaRPr>
          </a:p>
        </p:txBody>
      </p:sp>
      <p:pic>
        <p:nvPicPr>
          <p:cNvPr id="398" name="picture 3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 4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2" name="picture 4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36605" y="394039"/>
            <a:ext cx="358440" cy="355270"/>
          </a:xfrm>
          <a:prstGeom prst="rect">
            <a:avLst/>
          </a:prstGeom>
        </p:spPr>
      </p:pic>
      <p:sp>
        <p:nvSpPr>
          <p:cNvPr id="406" name="textbox 406"/>
          <p:cNvSpPr/>
          <p:nvPr/>
        </p:nvSpPr>
        <p:spPr>
          <a:xfrm>
            <a:off x="964561" y="399928"/>
            <a:ext cx="7421244" cy="398208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42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490855" indent="-387984" algn="l" rtl="0" eaLnBrk="0">
              <a:lnSpc>
                <a:spcPct val="92000"/>
              </a:lnSpc>
              <a:tabLst/>
            </a:pPr>
            <a:r>
              <a:rPr sz="2300" b="1" kern="0" spc="0" baseline="6794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400" b="1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</a:t>
            </a:r>
            <a:r>
              <a:rPr sz="2300" b="1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menjelaskan</a:t>
            </a:r>
            <a:r>
              <a:rPr sz="2300" b="1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melalui</a:t>
            </a:r>
            <a:r>
              <a:rPr sz="2300" b="1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         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23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23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2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20320" algn="l" rtl="0" eaLnBrk="0">
              <a:lnSpc>
                <a:spcPct val="84000"/>
              </a:lnSpc>
              <a:spcBef>
                <a:spcPts val="542"/>
              </a:spcBef>
              <a:tabLst/>
            </a:pP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itu</a:t>
            </a: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18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1800" dirty="0">
              <a:latin typeface="Arial"/>
              <a:ea typeface="Arial"/>
              <a:cs typeface="Arial"/>
            </a:endParaRPr>
          </a:p>
          <a:p>
            <a:pPr marL="25400" indent="6985" algn="l" rtl="0" eaLnBrk="0">
              <a:lnSpc>
                <a:spcPct val="92000"/>
              </a:lnSpc>
              <a:spcBef>
                <a:spcPts val="328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Asesi merupakan penjabaran tentang kin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erja layanan Anda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sesuai dengan butir yang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2384" algn="l" rtl="0" eaLnBrk="0">
              <a:lnSpc>
                <a:spcPct val="84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 menjelaskan kinerjany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a, Anda dapat merujuk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700" indent="12700" algn="l" rtl="0" eaLnBrk="0">
              <a:lnSpc>
                <a:spcPct val="96000"/>
              </a:lnSpc>
              <a:spcBef>
                <a:spcPts val="30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 wajib dan menjelaskan meng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 bagian dari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 tersebut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 menjadi bukti kinerja sat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uan pendidikan.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Artinya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digunakan sebagai bukti lebih dari satu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butir. Selain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6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wajib, Anda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juga dapat menggunakan bukti lain dan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disampaikan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</a:t>
            </a:r>
            <a:endParaRPr sz="1600" dirty="0">
              <a:latin typeface="Arial"/>
              <a:ea typeface="Arial"/>
              <a:cs typeface="Arial"/>
            </a:endParaRPr>
          </a:p>
          <a:p>
            <a:pPr marL="20320" algn="l" rtl="0" eaLnBrk="0">
              <a:lnSpc>
                <a:spcPct val="84000"/>
              </a:lnSpc>
              <a:spcBef>
                <a:spcPts val="301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2384" algn="l" rtl="0" eaLnBrk="0">
              <a:lnSpc>
                <a:spcPct val="84000"/>
              </a:lnSpc>
              <a:spcBef>
                <a:spcPts val="314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Penjabaran ini penting bagi asesi kar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ena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memperoleh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0480" algn="l" rtl="0" eaLnBrk="0">
              <a:lnSpc>
                <a:spcPct val="92000"/>
              </a:lnSpc>
              <a:spcBef>
                <a:spcPts val="30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menjelaskan ragam upaya yang telah dilakukan dalam men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ghadirkan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 4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0" name="picture 4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12" name="textbox 412"/>
          <p:cNvSpPr/>
          <p:nvPr/>
        </p:nvSpPr>
        <p:spPr>
          <a:xfrm>
            <a:off x="536625" y="349630"/>
            <a:ext cx="8094980" cy="4244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6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3495" indent="-10795" algn="l" rtl="0" eaLnBrk="0">
              <a:lnSpc>
                <a:spcPct val="92000"/>
              </a:lnSpc>
              <a:tabLst/>
            </a:pPr>
            <a:r>
              <a:rPr sz="21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 saja panduanyang akan Anda dapatkan </a:t>
            </a:r>
            <a:r>
              <a:rPr sz="21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mengisi</a:t>
            </a:r>
            <a:r>
              <a:rPr sz="21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21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21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21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2100" dirty="0">
              <a:latin typeface="Arial"/>
              <a:ea typeface="Arial"/>
              <a:cs typeface="Arial"/>
            </a:endParaRPr>
          </a:p>
          <a:p>
            <a:pPr marL="681355" algn="l" rtl="0" eaLnBrk="0">
              <a:lnSpc>
                <a:spcPts val="1896"/>
              </a:lnSpc>
              <a:spcBef>
                <a:spcPts val="1494"/>
              </a:spcBef>
              <a:tabLst/>
            </a:pP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Rumusan</a:t>
            </a:r>
            <a:r>
              <a:rPr sz="15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butir</a:t>
            </a:r>
            <a:r>
              <a:rPr sz="15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b="1" kern="0" spc="2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memahami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area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sedang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22985" indent="-341629" algn="l" rtl="0" eaLnBrk="0">
              <a:lnSpc>
                <a:spcPct val="97000"/>
              </a:lnSpc>
              <a:spcBef>
                <a:spcPts val="21"/>
              </a:spcBef>
              <a:tabLst/>
            </a:pP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5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Indikator:</a:t>
            </a:r>
            <a:r>
              <a:rPr sz="1500" b="1" kern="0" spc="2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lebih memahami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kinerja/perilaku/kondisi</a:t>
            </a:r>
            <a:r>
              <a:rPr sz="15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saja yang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menjadi indikasi suatu layanan</a:t>
            </a:r>
            <a:r>
              <a:rPr sz="15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 terjadi.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681355" algn="l" rtl="0" eaLnBrk="0">
              <a:lnSpc>
                <a:spcPts val="1887"/>
              </a:lnSpc>
              <a:tabLst/>
            </a:pP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5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Instruksi:</a:t>
            </a:r>
            <a:r>
              <a:rPr sz="15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narasi yang akan membantu Anda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mendeskripsikan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22985" indent="-341629" algn="l" rtl="0" eaLnBrk="0">
              <a:lnSpc>
                <a:spcPct val="99000"/>
              </a:lnSpc>
              <a:spcBef>
                <a:spcPts val="2"/>
              </a:spcBef>
              <a:tabLst/>
            </a:pPr>
            <a:r>
              <a:rPr sz="15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Kolom</a:t>
            </a:r>
            <a:r>
              <a:rPr sz="15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15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5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15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b="1" kern="0" spc="1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ruang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</a:t>
            </a:r>
            <a:r>
              <a:rPr sz="15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Anda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menjabarkan                  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kinerjanya</a:t>
            </a:r>
            <a:r>
              <a:rPr sz="15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maks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1000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karakter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).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14730" indent="10160" algn="l" rtl="0" eaLnBrk="0">
              <a:lnSpc>
                <a:spcPct val="92000"/>
              </a:lnSpc>
              <a:spcBef>
                <a:spcPts val="300"/>
              </a:spcBef>
              <a:tabLst/>
            </a:pP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 mendeskripsikan kinerja Anda, Anda dap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merujuk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 dokumentasi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wajib dan atau menjelaskan mengapa bagian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 tersebu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22985" algn="l" rtl="0" eaLnBrk="0">
              <a:lnSpc>
                <a:spcPct val="84000"/>
              </a:lnSpc>
              <a:spcBef>
                <a:spcPts val="288"/>
              </a:spcBef>
              <a:tabLst/>
            </a:pP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menjadi bukti kinerja penyelenggara layanan. Arti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nya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17905" algn="l" rtl="0" eaLnBrk="0">
              <a:lnSpc>
                <a:spcPct val="84000"/>
              </a:lnSpc>
              <a:spcBef>
                <a:spcPts val="288"/>
              </a:spcBef>
              <a:tabLst/>
            </a:pP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digunakan sebagai bukti lebih da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ri satu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butir.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Selain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wajib,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22985" algn="l" rtl="0" eaLnBrk="0">
              <a:lnSpc>
                <a:spcPct val="90000"/>
              </a:lnSpc>
              <a:spcBef>
                <a:spcPts val="292"/>
              </a:spcBef>
              <a:tabLst/>
            </a:pP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penyelenggara layanan juga dapat menggu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nakan bukti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 dan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disampaikan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 asesor saat visitasi.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1022985" indent="-341629" algn="l" rtl="0" eaLnBrk="0">
              <a:lnSpc>
                <a:spcPct val="101000"/>
              </a:lnSpc>
              <a:spcBef>
                <a:spcPts val="15"/>
              </a:spcBef>
              <a:tabLst/>
            </a:pP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Identifikasi</a:t>
            </a:r>
            <a:r>
              <a:rPr sz="1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1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</a:t>
            </a:r>
            <a:r>
              <a:rPr sz="1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b="1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Sebutkan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saja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Anda   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rujuk di atas, dan siapkan bukti</a:t>
            </a:r>
            <a:r>
              <a:rPr sz="15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dijelaskan</a:t>
            </a:r>
            <a:r>
              <a:rPr sz="15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 asesor</a:t>
            </a:r>
            <a:r>
              <a:rPr sz="15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visitasi.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 ini tidak</a:t>
            </a:r>
            <a:r>
              <a:rPr sz="15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 diunggah.</a:t>
            </a:r>
            <a:endParaRPr sz="15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 4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6" name="rect 416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8" name="picture 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420" name="path 420"/>
          <p:cNvSpPr/>
          <p:nvPr/>
        </p:nvSpPr>
        <p:spPr>
          <a:xfrm>
            <a:off x="417177" y="783699"/>
            <a:ext cx="229499" cy="211500"/>
          </a:xfrm>
          <a:custGeom>
            <a:avLst/>
            <a:gdLst/>
            <a:ahLst/>
            <a:cxnLst/>
            <a:rect l="0" t="0" r="0" b="0"/>
            <a:pathLst>
              <a:path w="361" h="333">
                <a:moveTo>
                  <a:pt x="0" y="166"/>
                </a:moveTo>
                <a:lnTo>
                  <a:pt x="0" y="166"/>
                </a:lnTo>
                <a:cubicBezTo>
                  <a:pt x="0" y="74"/>
                  <a:pt x="80" y="0"/>
                  <a:pt x="180" y="0"/>
                </a:cubicBezTo>
                <a:lnTo>
                  <a:pt x="180" y="0"/>
                </a:lnTo>
                <a:cubicBezTo>
                  <a:pt x="280" y="0"/>
                  <a:pt x="361" y="74"/>
                  <a:pt x="361" y="166"/>
                </a:cubicBezTo>
                <a:lnTo>
                  <a:pt x="361" y="166"/>
                </a:lnTo>
                <a:cubicBezTo>
                  <a:pt x="361" y="258"/>
                  <a:pt x="280" y="333"/>
                  <a:pt x="180" y="333"/>
                </a:cubicBezTo>
                <a:lnTo>
                  <a:pt x="180" y="333"/>
                </a:lnTo>
                <a:cubicBezTo>
                  <a:pt x="80" y="333"/>
                  <a:pt x="0" y="258"/>
                  <a:pt x="0" y="166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" name="path 422"/>
          <p:cNvSpPr/>
          <p:nvPr/>
        </p:nvSpPr>
        <p:spPr>
          <a:xfrm>
            <a:off x="423147" y="2391324"/>
            <a:ext cx="229499" cy="211500"/>
          </a:xfrm>
          <a:custGeom>
            <a:avLst/>
            <a:gdLst/>
            <a:ahLst/>
            <a:cxnLst/>
            <a:rect l="0" t="0" r="0" b="0"/>
            <a:pathLst>
              <a:path w="361" h="333">
                <a:moveTo>
                  <a:pt x="0" y="166"/>
                </a:moveTo>
                <a:lnTo>
                  <a:pt x="0" y="166"/>
                </a:lnTo>
                <a:cubicBezTo>
                  <a:pt x="0" y="74"/>
                  <a:pt x="80" y="0"/>
                  <a:pt x="180" y="0"/>
                </a:cubicBezTo>
                <a:lnTo>
                  <a:pt x="180" y="0"/>
                </a:lnTo>
                <a:cubicBezTo>
                  <a:pt x="280" y="0"/>
                  <a:pt x="361" y="74"/>
                  <a:pt x="361" y="166"/>
                </a:cubicBezTo>
                <a:lnTo>
                  <a:pt x="361" y="166"/>
                </a:lnTo>
                <a:cubicBezTo>
                  <a:pt x="361" y="258"/>
                  <a:pt x="280" y="333"/>
                  <a:pt x="180" y="333"/>
                </a:cubicBezTo>
                <a:lnTo>
                  <a:pt x="180" y="333"/>
                </a:lnTo>
                <a:cubicBezTo>
                  <a:pt x="80" y="333"/>
                  <a:pt x="0" y="258"/>
                  <a:pt x="0" y="166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4" name="path 424"/>
          <p:cNvSpPr/>
          <p:nvPr/>
        </p:nvSpPr>
        <p:spPr>
          <a:xfrm>
            <a:off x="417177" y="1357487"/>
            <a:ext cx="229499" cy="211499"/>
          </a:xfrm>
          <a:custGeom>
            <a:avLst/>
            <a:gdLst/>
            <a:ahLst/>
            <a:cxnLst/>
            <a:rect l="0" t="0" r="0" b="0"/>
            <a:pathLst>
              <a:path w="361" h="333">
                <a:moveTo>
                  <a:pt x="0" y="166"/>
                </a:moveTo>
                <a:lnTo>
                  <a:pt x="0" y="166"/>
                </a:lnTo>
                <a:cubicBezTo>
                  <a:pt x="0" y="74"/>
                  <a:pt x="80" y="0"/>
                  <a:pt x="180" y="0"/>
                </a:cubicBezTo>
                <a:lnTo>
                  <a:pt x="180" y="0"/>
                </a:lnTo>
                <a:cubicBezTo>
                  <a:pt x="280" y="0"/>
                  <a:pt x="361" y="74"/>
                  <a:pt x="361" y="166"/>
                </a:cubicBezTo>
                <a:lnTo>
                  <a:pt x="361" y="166"/>
                </a:lnTo>
                <a:cubicBezTo>
                  <a:pt x="361" y="258"/>
                  <a:pt x="280" y="333"/>
                  <a:pt x="180" y="333"/>
                </a:cubicBezTo>
                <a:lnTo>
                  <a:pt x="180" y="333"/>
                </a:lnTo>
                <a:cubicBezTo>
                  <a:pt x="80" y="333"/>
                  <a:pt x="0" y="258"/>
                  <a:pt x="0" y="166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6" name="textbox 426"/>
          <p:cNvSpPr/>
          <p:nvPr/>
        </p:nvSpPr>
        <p:spPr>
          <a:xfrm>
            <a:off x="492771" y="833982"/>
            <a:ext cx="8343265" cy="35979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09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60350" indent="-238759" algn="l" rtl="0" eaLnBrk="0">
              <a:lnSpc>
                <a:spcPct val="103000"/>
              </a:lnSpc>
              <a:tabLst/>
            </a:pPr>
            <a:r>
              <a:rPr sz="1200" b="1" kern="0" spc="30" baseline="26044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7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2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Butir 10.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pendidikan memastikan terbangunnya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iklim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kebinekaan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</a:t>
            </a:r>
            <a:r>
              <a:rPr sz="1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didik,</a:t>
            </a:r>
            <a:r>
              <a:rPr sz="12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pendidik,</a:t>
            </a:r>
            <a:r>
              <a:rPr sz="1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2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sz="1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tenaga kep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endidikan.</a:t>
            </a:r>
            <a:endParaRPr sz="12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1319"/>
              </a:spcBef>
              <a:tabLst/>
            </a:pPr>
            <a:r>
              <a:rPr sz="800" b="1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8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Indikator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05129" algn="l" rtl="0" eaLnBrk="0">
              <a:lnSpc>
                <a:spcPts val="1594"/>
              </a:lnSpc>
              <a:spcBef>
                <a:spcPts val="158"/>
              </a:spcBef>
              <a:tabLst/>
            </a:pP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membangun sikap menghargai</a:t>
            </a:r>
            <a:r>
              <a:rPr sz="12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keberagaman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 didik.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05129" algn="l" rtl="0" eaLnBrk="0">
              <a:lnSpc>
                <a:spcPts val="1594"/>
              </a:lnSpc>
              <a:spcBef>
                <a:spcPts val="55"/>
              </a:spcBef>
              <a:tabLst/>
            </a:pP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mengenali keberagaman profil</a:t>
            </a:r>
            <a:r>
              <a:rPr sz="12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</a:t>
            </a:r>
            <a:r>
              <a:rPr sz="12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</a:t>
            </a:r>
            <a:r>
              <a:rPr sz="1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didik.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05129" algn="l" rtl="0" eaLnBrk="0">
              <a:lnSpc>
                <a:spcPts val="1594"/>
              </a:lnSpc>
              <a:spcBef>
                <a:spcPts val="55"/>
              </a:spcBef>
              <a:tabLst/>
            </a:pPr>
            <a:r>
              <a:rPr sz="1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membangun sik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 menghargai kesetaraan gender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pendidik, tenaga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kependidikan,</a:t>
            </a:r>
            <a:r>
              <a:rPr sz="12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2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</a:t>
            </a:r>
            <a:r>
              <a:rPr sz="12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didik.</a:t>
            </a:r>
            <a:endParaRPr sz="1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87000"/>
              </a:lnSpc>
              <a:spcBef>
                <a:spcPts val="365"/>
              </a:spcBef>
              <a:tabLst/>
            </a:pPr>
            <a:r>
              <a:rPr sz="800" b="1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       </a:t>
            </a:r>
            <a:r>
              <a:rPr sz="1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Instruksi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79425" indent="5080" algn="l" rtl="0" eaLnBrk="0">
              <a:lnSpc>
                <a:spcPct val="92000"/>
              </a:lnSpc>
              <a:spcBef>
                <a:spcPts val="761"/>
              </a:spcBef>
              <a:tabLst/>
            </a:pP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Ceritakan bagaimana upaya satuan pendidikan dan/atau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program pendidikan kesetaraan Anda membangun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iklim kebi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nekaan di lingkungan belajar, sehingga setiap warga satuan memiliki sikap positif terhadap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79425" algn="l" rtl="0" eaLnBrk="0">
              <a:lnSpc>
                <a:spcPct val="91000"/>
              </a:lnSpc>
              <a:spcBef>
                <a:spcPts val="222"/>
              </a:spcBef>
              <a:tabLst/>
            </a:pP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keberagaman. Iklim tersebut dapat dihadirkan melalui kebijakan, proses pembelajaran ataupun mekanisme</a:t>
            </a:r>
            <a:r>
              <a:rPr sz="1200" i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lainnya yang 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dirancang oleh satuan pendidikan Anda.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79425" indent="1270" algn="l" rtl="0" eaLnBrk="0">
              <a:lnSpc>
                <a:spcPct val="92000"/>
              </a:lnSpc>
              <a:spcBef>
                <a:spcPts val="801"/>
              </a:spcBef>
              <a:tabLst/>
            </a:pP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Iklim kebinekaan dimaknai 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 kondisi dimana warga satuan memiliki sikap positif terhadap keragaman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latar belakang (budaya, sosial aga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ma). Nilai-nilai tersebut dibangun pada peserta didik, pendidik, tenaga</a:t>
            </a:r>
            <a:endParaRPr sz="1200" dirty="0">
              <a:latin typeface="Arial"/>
              <a:ea typeface="Arial"/>
              <a:cs typeface="Arial"/>
            </a:endParaRPr>
          </a:p>
          <a:p>
            <a:pPr marL="480694" indent="-1270" algn="l" rtl="0" eaLnBrk="0">
              <a:lnSpc>
                <a:spcPct val="92000"/>
              </a:lnSpc>
              <a:spcBef>
                <a:spcPts val="204"/>
              </a:spcBef>
              <a:tabLst/>
            </a:pPr>
            <a:r>
              <a:rPr sz="12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kependidikan dan orang tua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/wali peserta didik melalui kebijakan, pembelajaran dan perilaku pendidik dan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tenaga kependidikan oleh satuan pendidikan.</a:t>
            </a:r>
            <a:endParaRPr sz="1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3000"/>
              </a:lnSpc>
              <a:tabLst/>
            </a:pPr>
            <a:endParaRPr sz="600" dirty="0">
              <a:latin typeface="Arial"/>
              <a:ea typeface="Arial"/>
              <a:cs typeface="Arial"/>
            </a:endParaRPr>
          </a:p>
          <a:p>
            <a:pPr marL="481330" algn="l" rtl="0" eaLnBrk="0">
              <a:lnSpc>
                <a:spcPct val="83000"/>
              </a:lnSpc>
              <a:spcBef>
                <a:spcPts val="7"/>
              </a:spcBef>
              <a:tabLst/>
            </a:pP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Iklim</a:t>
            </a:r>
            <a:r>
              <a:rPr sz="1200" i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kebinekaan</a:t>
            </a:r>
            <a:r>
              <a:rPr sz="1200" i="1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…..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sp>
        <p:nvSpPr>
          <p:cNvPr id="428" name="textbox 428"/>
          <p:cNvSpPr/>
          <p:nvPr/>
        </p:nvSpPr>
        <p:spPr>
          <a:xfrm>
            <a:off x="996811" y="214662"/>
            <a:ext cx="7325994" cy="5041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55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5080" algn="l" rtl="0" eaLnBrk="0">
              <a:lnSpc>
                <a:spcPct val="92000"/>
              </a:lnSpc>
              <a:tabLst/>
            </a:pP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Mari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kita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gunakan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contoh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agar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lebih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memahami</a:t>
            </a:r>
            <a:r>
              <a:rPr sz="17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bagaimana</a:t>
            </a:r>
            <a:r>
              <a:rPr sz="17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mengisi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Asesi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Mari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kita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lihat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contohnya</a:t>
            </a:r>
            <a:r>
              <a:rPr sz="1700" b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!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pic>
        <p:nvPicPr>
          <p:cNvPr id="430" name="picture 4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41899" y="127865"/>
            <a:ext cx="539400" cy="4892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ect 4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4" name="rect 434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6" name="picture 4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438" name="path 438"/>
          <p:cNvSpPr/>
          <p:nvPr/>
        </p:nvSpPr>
        <p:spPr>
          <a:xfrm>
            <a:off x="840700" y="3482375"/>
            <a:ext cx="292199" cy="309599"/>
          </a:xfrm>
          <a:custGeom>
            <a:avLst/>
            <a:gdLst/>
            <a:ahLst/>
            <a:cxnLst/>
            <a:rect l="0" t="0" r="0" b="0"/>
            <a:pathLst>
              <a:path w="460" h="487">
                <a:moveTo>
                  <a:pt x="0" y="243"/>
                </a:moveTo>
                <a:lnTo>
                  <a:pt x="0" y="243"/>
                </a:lnTo>
                <a:cubicBezTo>
                  <a:pt x="0" y="109"/>
                  <a:pt x="103" y="0"/>
                  <a:pt x="230" y="0"/>
                </a:cubicBezTo>
                <a:lnTo>
                  <a:pt x="230" y="0"/>
                </a:lnTo>
                <a:cubicBezTo>
                  <a:pt x="291" y="0"/>
                  <a:pt x="349" y="25"/>
                  <a:pt x="392" y="71"/>
                </a:cubicBezTo>
                <a:cubicBezTo>
                  <a:pt x="435" y="117"/>
                  <a:pt x="460" y="179"/>
                  <a:pt x="460" y="243"/>
                </a:cubicBezTo>
                <a:lnTo>
                  <a:pt x="460" y="243"/>
                </a:lnTo>
                <a:cubicBezTo>
                  <a:pt x="460" y="378"/>
                  <a:pt x="357" y="487"/>
                  <a:pt x="230" y="487"/>
                </a:cubicBezTo>
                <a:lnTo>
                  <a:pt x="230" y="487"/>
                </a:lnTo>
                <a:cubicBezTo>
                  <a:pt x="103" y="487"/>
                  <a:pt x="0" y="378"/>
                  <a:pt x="0" y="243"/>
                </a:cubicBezTo>
              </a:path>
            </a:pathLst>
          </a:cu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0" name="textbox 440"/>
          <p:cNvSpPr/>
          <p:nvPr/>
        </p:nvSpPr>
        <p:spPr>
          <a:xfrm>
            <a:off x="625682" y="101124"/>
            <a:ext cx="8352155" cy="441134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6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3000"/>
              </a:lnSpc>
              <a:spcBef>
                <a:spcPts val="3"/>
              </a:spcBef>
              <a:tabLst/>
            </a:pPr>
            <a:r>
              <a:rPr sz="2200" b="1" kern="0" spc="0" baseline="94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4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Kolom Deskripsi Kinerja Asesi                                                                          </a:t>
            </a:r>
            <a:r>
              <a:rPr sz="14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</a:t>
            </a:r>
            <a:endParaRPr sz="1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6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20675" indent="635" algn="l" rtl="0" eaLnBrk="0">
              <a:lnSpc>
                <a:spcPct val="95000"/>
              </a:lnSpc>
              <a:spcBef>
                <a:spcPts val="399"/>
              </a:spcBef>
              <a:tabLst/>
            </a:pP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pendidikan kami memilikipeserta didik dan PT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 dengan latar belakang agama dan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</a:t>
            </a:r>
            <a:r>
              <a:rPr sz="1300" i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budaya yang beragam. Dalam meng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embangkan iklim kebinekaan, berikut yang satuan kami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</a:t>
            </a:r>
            <a:r>
              <a:rPr sz="1300" i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lakukan untuk mencapai tujuan i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ni. Pertama, melaluipembelajaran. Peserta didik kami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0675" indent="1905" algn="l" rtl="0" eaLnBrk="0">
              <a:lnSpc>
                <a:spcPct val="92000"/>
              </a:lnSpc>
              <a:spcBef>
                <a:spcPts val="292"/>
              </a:spcBef>
              <a:tabLst/>
            </a:pP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diberikan pemahaman tentang keragaman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budaya, agama, dan sosial, serta materi yang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</a:t>
            </a:r>
            <a:r>
              <a:rPr sz="1300" i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mencakup sej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arah, kebiasaan, dan kontribusi berbagai kelompok masyarakat.</a:t>
            </a:r>
            <a:r>
              <a:rPr sz="1300" i="1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Tujuan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15595" algn="l" rtl="0" eaLnBrk="0">
              <a:lnSpc>
                <a:spcPct val="92000"/>
              </a:lnSpc>
              <a:spcBef>
                <a:spcPts val="269"/>
              </a:spcBef>
              <a:tabLst/>
            </a:pP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 ini dapat ditemukan di KSP kami, melalui mapel pendidikan agama dan bud</a:t>
            </a:r>
            <a:r>
              <a:rPr sz="1300" i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pekerti, pendid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ikan Pancasila, dan seni budaya. Hasil belajar dapat dilihat pada,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3215" algn="l" rtl="0" eaLnBrk="0">
              <a:lnSpc>
                <a:spcPct val="93000"/>
              </a:lnSpc>
              <a:spcBef>
                <a:spcPts val="252"/>
              </a:spcBef>
              <a:tabLst/>
            </a:pP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300" i="1" kern="0" spc="-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festival budaya yang 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 laksanakan, P5 serta sejumlah hasil karya peserta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</a:t>
            </a:r>
            <a:r>
              <a:rPr sz="1300" i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 kami.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2579" algn="l" rtl="0" eaLnBrk="0">
              <a:lnSpc>
                <a:spcPct val="84000"/>
              </a:lnSpc>
              <a:spcBef>
                <a:spcPts val="872"/>
              </a:spcBef>
              <a:tabLst/>
            </a:pPr>
            <a:r>
              <a:rPr sz="1300" i="1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Kedua, kebija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kan yang menghargaipraktik ibadah warga yang beragam. Jadwal satuan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0675" algn="l" rtl="0" eaLnBrk="0">
              <a:lnSpc>
                <a:spcPct val="84000"/>
              </a:lnSpc>
              <a:spcBef>
                <a:spcPts val="269"/>
              </a:spcBef>
              <a:tabLst/>
            </a:pP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 meliputi kegiat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 tadarus, sholat berjamaah, pengajian bulanan, kelas bimbingan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0675" algn="l" rtl="0" eaLnBrk="0">
              <a:lnSpc>
                <a:spcPct val="92000"/>
              </a:lnSpc>
              <a:spcBef>
                <a:spcPts val="276"/>
              </a:spcBef>
              <a:tabLst/>
            </a:pP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rohani untuk warga kristiani, dan</a:t>
            </a:r>
            <a:r>
              <a:rPr sz="1300" i="1" kern="0" spc="-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juga kegiatan bimbin</a:t>
            </a: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gan bagi satu peserta didik kami yang</a:t>
            </a:r>
            <a:r>
              <a:rPr sz="13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beragama konghuchu. Pelaksanaan kegiatan ini tercantum di dalamjadwal belajar</a:t>
            </a:r>
            <a:r>
              <a:rPr sz="1300" i="1" kern="0" spc="-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endParaRPr sz="1300" dirty="0">
              <a:latin typeface="Arial"/>
              <a:ea typeface="Arial"/>
              <a:cs typeface="Arial"/>
            </a:endParaRPr>
          </a:p>
          <a:p>
            <a:pPr marL="320040" algn="l" rtl="0" eaLnBrk="0">
              <a:lnSpc>
                <a:spcPct val="84000"/>
              </a:lnSpc>
              <a:spcBef>
                <a:spcPts val="1137"/>
              </a:spcBef>
              <a:tabLst/>
            </a:pPr>
            <a:r>
              <a:rPr sz="1200" b="1" kern="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5       </a:t>
            </a:r>
            <a:r>
              <a:rPr sz="1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Identifikasi</a:t>
            </a:r>
            <a:r>
              <a:rPr sz="14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14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4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</a:t>
            </a:r>
            <a:endParaRPr sz="1400" dirty="0">
              <a:latin typeface="Arial"/>
              <a:ea typeface="Arial"/>
              <a:cs typeface="Arial"/>
            </a:endParaRPr>
          </a:p>
          <a:p>
            <a:pPr marL="708025" algn="l" rtl="0" eaLnBrk="0">
              <a:lnSpc>
                <a:spcPct val="85000"/>
              </a:lnSpc>
              <a:spcBef>
                <a:spcPts val="547"/>
              </a:spcBef>
              <a:tabLst/>
            </a:pP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1.     Dokumentasi pelaksanaan</a:t>
            </a:r>
            <a:r>
              <a:rPr sz="1200" i="1" kern="0" spc="-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fes</a:t>
            </a:r>
            <a:r>
              <a:rPr sz="1200" i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tival budaya</a:t>
            </a:r>
            <a:endParaRPr sz="1200" dirty="0">
              <a:latin typeface="Arial"/>
              <a:ea typeface="Arial"/>
              <a:cs typeface="Arial"/>
            </a:endParaRPr>
          </a:p>
          <a:p>
            <a:pPr marL="668655" algn="l" rtl="0" eaLnBrk="0">
              <a:lnSpc>
                <a:spcPct val="90000"/>
              </a:lnSpc>
              <a:spcBef>
                <a:spcPts val="129"/>
              </a:spcBef>
              <a:tabLst/>
            </a:pP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2.    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Dokumentasi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Projek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Penguatan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Profil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Pelajar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Pancasila</a:t>
            </a:r>
            <a:r>
              <a:rPr sz="1200" i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i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(P5)</a:t>
            </a:r>
            <a:endParaRPr sz="1200" dirty="0">
              <a:latin typeface="Arial"/>
              <a:ea typeface="Arial"/>
              <a:cs typeface="Arial"/>
            </a:endParaRPr>
          </a:p>
          <a:p>
            <a:pPr marL="672465" algn="l" rtl="0" eaLnBrk="0">
              <a:lnSpc>
                <a:spcPct val="83000"/>
              </a:lnSpc>
              <a:spcBef>
                <a:spcPts val="217"/>
              </a:spcBef>
              <a:tabLst/>
            </a:pP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3.     Hasil karya pes</a:t>
            </a:r>
            <a:r>
              <a:rPr sz="1200" i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erta didik</a:t>
            </a:r>
            <a:endParaRPr sz="1200" dirty="0">
              <a:latin typeface="Arial"/>
              <a:ea typeface="Arial"/>
              <a:cs typeface="Arial"/>
            </a:endParaRPr>
          </a:p>
          <a:p>
            <a:pPr marL="669290" algn="l" rtl="0" eaLnBrk="0">
              <a:lnSpc>
                <a:spcPct val="83000"/>
              </a:lnSpc>
              <a:spcBef>
                <a:spcPts val="229"/>
              </a:spcBef>
              <a:tabLst/>
            </a:pPr>
            <a:r>
              <a:rPr sz="12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4.     Jadwal belajar</a:t>
            </a:r>
            <a:endParaRPr sz="1200" dirty="0">
              <a:latin typeface="Arial"/>
              <a:ea typeface="Arial"/>
              <a:cs typeface="Arial"/>
            </a:endParaRPr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10660" y="113824"/>
            <a:ext cx="948502" cy="638750"/>
          </a:xfrm>
          <a:prstGeom prst="rect">
            <a:avLst/>
          </a:prstGeom>
        </p:spPr>
      </p:pic>
      <p:sp>
        <p:nvSpPr>
          <p:cNvPr id="444" name="textbox 444"/>
          <p:cNvSpPr/>
          <p:nvPr/>
        </p:nvSpPr>
        <p:spPr>
          <a:xfrm>
            <a:off x="934196" y="3431027"/>
            <a:ext cx="1170305" cy="1873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885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1000"/>
              </a:lnSpc>
              <a:tabLst/>
            </a:pPr>
            <a:r>
              <a:rPr sz="1300" i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kami gunakan.</a:t>
            </a:r>
            <a:endParaRPr sz="13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 4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8" name="rect 448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452" name="textbox 452"/>
          <p:cNvSpPr/>
          <p:nvPr/>
        </p:nvSpPr>
        <p:spPr>
          <a:xfrm>
            <a:off x="1783184" y="2465008"/>
            <a:ext cx="6257290" cy="12439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133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85000"/>
              </a:lnSpc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mengunggah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mengisi</a:t>
            </a:r>
            <a:r>
              <a:rPr sz="28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504"/>
              </a:spcBef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aplikasi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dijelaskan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2800" b="1" kern="0" spc="1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materi</a:t>
            </a:r>
            <a:endParaRPr sz="2800" dirty="0">
              <a:latin typeface="Arial"/>
              <a:ea typeface="Arial"/>
              <a:cs typeface="Arial"/>
            </a:endParaRPr>
          </a:p>
          <a:p>
            <a:pPr marL="15875" algn="l" rtl="0" eaLnBrk="0">
              <a:lnSpc>
                <a:spcPct val="85000"/>
              </a:lnSpc>
              <a:spcBef>
                <a:spcPts val="541"/>
              </a:spcBef>
              <a:tabLst/>
            </a:pPr>
            <a:r>
              <a:rPr sz="28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</a:t>
            </a:r>
            <a:r>
              <a:rPr sz="2800" b="1" kern="0" spc="2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2800" dirty="0">
              <a:latin typeface="Arial"/>
              <a:ea typeface="Arial"/>
              <a:cs typeface="Arial"/>
            </a:endParaRPr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 4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58" name="picture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60" name="textbox 460"/>
          <p:cNvSpPr/>
          <p:nvPr/>
        </p:nvSpPr>
        <p:spPr>
          <a:xfrm>
            <a:off x="1615427" y="430403"/>
            <a:ext cx="6682105" cy="38379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205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334" algn="l" rtl="0" eaLnBrk="0">
              <a:lnSpc>
                <a:spcPct val="84000"/>
              </a:lnSpc>
              <a:tabLst/>
            </a:pPr>
            <a:r>
              <a:rPr sz="23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 menjelaskan pada saat visitasi</a:t>
            </a:r>
            <a:endParaRPr sz="23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spcBef>
                <a:spcPts val="423"/>
              </a:spcBef>
              <a:tabLst/>
            </a:pP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melalui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presentasi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penyampaian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</a:t>
            </a:r>
            <a:r>
              <a:rPr sz="2300" b="1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23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66039" algn="l" rtl="0" eaLnBrk="0">
              <a:lnSpc>
                <a:spcPct val="85000"/>
              </a:lnSpc>
              <a:spcBef>
                <a:spcPts val="605"/>
              </a:spcBef>
              <a:tabLst/>
            </a:pP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Presentasi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penyampaian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endParaRPr sz="2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1119" algn="l" rtl="0" eaLnBrk="0">
              <a:lnSpc>
                <a:spcPct val="85000"/>
              </a:lnSpc>
              <a:spcBef>
                <a:spcPts val="604"/>
              </a:spcBef>
              <a:tabLst/>
            </a:pP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 saat visitasi,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akan diberikan</a:t>
            </a:r>
            <a:endParaRPr sz="2000" dirty="0">
              <a:latin typeface="Arial"/>
              <a:ea typeface="Arial"/>
              <a:cs typeface="Arial"/>
            </a:endParaRPr>
          </a:p>
          <a:p>
            <a:pPr marL="68580" algn="l" rtl="0" eaLnBrk="0">
              <a:lnSpc>
                <a:spcPct val="84000"/>
              </a:lnSpc>
              <a:spcBef>
                <a:spcPts val="745"/>
              </a:spcBef>
              <a:tabLst/>
            </a:pP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 untuk menjelaskan secara</a:t>
            </a:r>
            <a:r>
              <a:rPr sz="2000" kern="0" spc="1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langsung</a:t>
            </a:r>
            <a:endParaRPr sz="2000" dirty="0">
              <a:latin typeface="Arial"/>
              <a:ea typeface="Arial"/>
              <a:cs typeface="Arial"/>
            </a:endParaRPr>
          </a:p>
          <a:p>
            <a:pPr marL="68580" algn="l" rtl="0" eaLnBrk="0">
              <a:lnSpc>
                <a:spcPct val="102000"/>
              </a:lnSpc>
              <a:spcBef>
                <a:spcPts val="624"/>
              </a:spcBef>
              <a:tabLst/>
            </a:pP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 asesor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tentang kinerja satuan pendidikan</a:t>
            </a:r>
            <a:r>
              <a:rPr sz="20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melengkapi informasi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erja Asesi yang</a:t>
            </a:r>
            <a:endParaRPr sz="2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0000"/>
              </a:lnSpc>
              <a:tabLst/>
            </a:pPr>
            <a:endParaRPr sz="500" dirty="0">
              <a:latin typeface="Arial"/>
              <a:ea typeface="Arial"/>
              <a:cs typeface="Arial"/>
            </a:endParaRPr>
          </a:p>
          <a:p>
            <a:pPr marL="70485" indent="-8254" algn="l" rtl="0" eaLnBrk="0">
              <a:lnSpc>
                <a:spcPct val="102000"/>
              </a:lnSpc>
              <a:spcBef>
                <a:spcPts val="1"/>
              </a:spcBef>
              <a:tabLst/>
            </a:pP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sudah diunggah di Sispena</a:t>
            </a:r>
            <a:r>
              <a:rPr sz="2000" kern="0" spc="2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(bagian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Kolom</a:t>
            </a:r>
            <a:r>
              <a:rPr sz="2000" kern="0" spc="1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Deskripsi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Asesi dan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Iden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tifikasi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2000" kern="0" spc="1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Lain).</a:t>
            </a:r>
            <a:endParaRPr sz="2000" dirty="0">
              <a:latin typeface="Arial"/>
              <a:ea typeface="Arial"/>
              <a:cs typeface="Arial"/>
            </a:endParaRPr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1012805" y="546439"/>
            <a:ext cx="358440" cy="355270"/>
            <a:chOff x="0" y="0"/>
            <a:chExt cx="358440" cy="355270"/>
          </a:xfrm>
        </p:grpSpPr>
        <p:pic>
          <p:nvPicPr>
            <p:cNvPr id="462" name="picture 4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58440" cy="355270"/>
            </a:xfrm>
            <a:prstGeom prst="rect">
              <a:avLst/>
            </a:prstGeom>
          </p:spPr>
        </p:pic>
        <p:sp>
          <p:nvSpPr>
            <p:cNvPr id="464" name="textbox 464"/>
            <p:cNvSpPr/>
            <p:nvPr/>
          </p:nvSpPr>
          <p:spPr>
            <a:xfrm>
              <a:off x="-12700" y="-12700"/>
              <a:ext cx="384175" cy="42418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6000"/>
                </a:lnSpc>
                <a:tabLst/>
              </a:pPr>
              <a:endParaRPr sz="600" dirty="0">
                <a:latin typeface="Arial"/>
                <a:ea typeface="Arial"/>
                <a:cs typeface="Arial"/>
              </a:endParaRPr>
            </a:p>
            <a:p>
              <a:pPr marL="132079" algn="l" rtl="0" eaLnBrk="0">
                <a:lnSpc>
                  <a:spcPct val="82000"/>
                </a:lnSpc>
                <a:spcBef>
                  <a:spcPts val="5"/>
                </a:spcBef>
                <a:tabLst/>
              </a:pPr>
              <a:r>
                <a:rPr sz="1500" b="1" kern="0" spc="-20" dirty="0">
                  <a:solidFill>
                    <a:srgbClr val="FFFFFF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endParaRPr sz="1500" dirty="0"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 4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70" name="textbox 470"/>
          <p:cNvSpPr/>
          <p:nvPr/>
        </p:nvSpPr>
        <p:spPr>
          <a:xfrm>
            <a:off x="1104307" y="372995"/>
            <a:ext cx="7338059" cy="400875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23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22225" algn="l" rtl="0" eaLnBrk="0">
              <a:lnSpc>
                <a:spcPct val="93000"/>
              </a:lnSpc>
              <a:tabLst/>
            </a:pP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presentasi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menyampaikan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,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</a:t>
            </a:r>
            <a:r>
              <a:rPr sz="20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</a:t>
            </a:r>
            <a:r>
              <a:rPr sz="20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juga</a:t>
            </a:r>
            <a:r>
              <a:rPr sz="2000" b="1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2000" b="1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endParaRPr sz="2000" dirty="0">
              <a:latin typeface="Arial"/>
              <a:ea typeface="Arial"/>
              <a:cs typeface="Arial"/>
            </a:endParaRPr>
          </a:p>
          <a:p>
            <a:pPr marL="396240" indent="-356234" algn="l" rtl="0" eaLnBrk="0">
              <a:lnSpc>
                <a:spcPct val="100000"/>
              </a:lnSpc>
              <a:spcBef>
                <a:spcPts val="911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Menyampaikan tambah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18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 visitasi,</a:t>
            </a:r>
            <a:r>
              <a:rPr sz="18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</a:t>
            </a:r>
            <a:r>
              <a:rPr sz="18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bagian</a:t>
            </a:r>
            <a:r>
              <a:rPr sz="1800" kern="0" spc="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 satuan pendidikan d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alam menjelaskan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kinerjanya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asesor.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88620" indent="-348615" algn="l" rtl="0" eaLnBrk="0">
              <a:lnSpc>
                <a:spcPct val="102000"/>
              </a:lnSpc>
              <a:spcBef>
                <a:spcPts val="3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Mempresentasikan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ragam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8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berupa</a:t>
            </a:r>
            <a:r>
              <a:rPr sz="1800" kern="0" spc="10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dokumen,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video,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foto, sertifikat, dan lainnya. Yang terpenting adala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06400" indent="-17779" algn="l" rtl="0" eaLnBrk="0">
              <a:lnSpc>
                <a:spcPct val="90000"/>
              </a:lnSpc>
              <a:spcBef>
                <a:spcPts val="350"/>
              </a:spcBef>
              <a:tabLst/>
            </a:pPr>
            <a:r>
              <a:rPr sz="18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tersebut memili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 potret utuh tentang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 satuan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Bapak/Ibu.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0005" algn="l" rtl="0" eaLnBrk="0">
              <a:lnSpc>
                <a:spcPts val="2385"/>
              </a:lnSpc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8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Menggunakan ragam cara un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tuk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presentasi</a:t>
            </a:r>
            <a:r>
              <a:rPr sz="18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seperti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03859" algn="l" rtl="0" eaLnBrk="0">
              <a:lnSpc>
                <a:spcPct val="86000"/>
              </a:lnSpc>
              <a:spcBef>
                <a:spcPts val="160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menggunakan dokumen</a:t>
            </a:r>
            <a:r>
              <a:rPr sz="1800" kern="0" spc="1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(ppt, pdf, lainny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a)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maupun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03859" algn="l" rtl="0" eaLnBrk="0">
              <a:lnSpc>
                <a:spcPct val="85000"/>
              </a:lnSpc>
              <a:spcBef>
                <a:spcPts val="324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menyampaikan informasi secara langsu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kepada asesor.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98145" indent="8254" algn="l" rtl="0" eaLnBrk="0">
              <a:lnSpc>
                <a:spcPct val="92000"/>
              </a:lnSpc>
              <a:spcBef>
                <a:spcPts val="338"/>
              </a:spcBef>
              <a:tabLst/>
            </a:pPr>
            <a:r>
              <a:rPr sz="18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tidak diwajibkan untuk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menyediakan bukti-bukti</a:t>
            </a:r>
            <a:r>
              <a:rPr sz="18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 bentuk</a:t>
            </a:r>
            <a:r>
              <a:rPr sz="1800" kern="0" spc="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ceta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k.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 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731012" y="555552"/>
            <a:ext cx="7625080" cy="379920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683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3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Mengapa</a:t>
            </a:r>
            <a:r>
              <a:rPr sz="3500" b="1" kern="0" spc="3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</a:t>
            </a:r>
            <a:r>
              <a:rPr sz="3500" b="1" kern="0" spc="3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3500" b="1" kern="0" spc="3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3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685" algn="l" rtl="0" eaLnBrk="0">
              <a:lnSpc>
                <a:spcPct val="88000"/>
              </a:lnSpc>
              <a:spcBef>
                <a:spcPts val="459"/>
              </a:spcBef>
              <a:tabLst/>
            </a:pPr>
            <a:r>
              <a:rPr sz="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   </a:t>
            </a:r>
            <a:r>
              <a:rPr sz="15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Perlindungan terhadap hak ana</a:t>
            </a:r>
            <a:r>
              <a:rPr sz="15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 bangsa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Akreditasi berfungsi untuk</a:t>
            </a:r>
            <a:endParaRPr sz="1500" dirty="0">
              <a:latin typeface="Arial"/>
              <a:ea typeface="Arial"/>
              <a:cs typeface="Arial"/>
            </a:endParaRPr>
          </a:p>
          <a:p>
            <a:pPr marL="455294" algn="l" rtl="0" eaLnBrk="0">
              <a:lnSpc>
                <a:spcPct val="102000"/>
              </a:lnSpc>
              <a:spcBef>
                <a:spcPts val="564"/>
              </a:spcBef>
              <a:tabLst/>
            </a:pP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memastikan</a:t>
            </a:r>
            <a:r>
              <a:rPr sz="15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terlindunginya hak anak bangsa untuk</a:t>
            </a:r>
            <a:r>
              <a:rPr sz="15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memperoleh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berkualita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441959" indent="-295275" algn="l" rtl="0" eaLnBrk="0">
              <a:lnSpc>
                <a:spcPct val="108000"/>
              </a:lnSpc>
              <a:spcBef>
                <a:spcPts val="559"/>
              </a:spcBef>
              <a:tabLst/>
            </a:pPr>
            <a:r>
              <a:rPr sz="9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   </a:t>
            </a:r>
            <a:r>
              <a:rPr sz="1500" b="1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Penjaminan mutu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Akreditasi merupakan bentuk penjaminan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mutu</a:t>
            </a:r>
            <a:r>
              <a:rPr sz="15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eks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ternal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terhadap layanan satuan pendidikan dan atau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program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5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kesetaraan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(Permendikbudristek</a:t>
            </a:r>
            <a:r>
              <a:rPr sz="15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No 38 Tahun 2023 tentang Akreditasi).</a:t>
            </a:r>
            <a:r>
              <a:rPr sz="15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Kare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nanya,</a:t>
            </a:r>
            <a:endParaRPr sz="1500" dirty="0">
              <a:latin typeface="Arial"/>
              <a:ea typeface="Arial"/>
              <a:cs typeface="Arial"/>
            </a:endParaRPr>
          </a:p>
          <a:p>
            <a:pPr marL="448944" algn="l" rtl="0" eaLnBrk="0">
              <a:lnSpc>
                <a:spcPct val="85000"/>
              </a:lnSpc>
              <a:spcBef>
                <a:spcPts val="577"/>
              </a:spcBef>
              <a:tabLst/>
            </a:pPr>
            <a:r>
              <a:rPr sz="15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 merupak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 wujud kepatuhan terhadap peraturan</a:t>
            </a:r>
            <a:endParaRPr sz="1500" dirty="0">
              <a:latin typeface="Arial"/>
              <a:ea typeface="Arial"/>
              <a:cs typeface="Arial"/>
            </a:endParaRPr>
          </a:p>
          <a:p>
            <a:pPr marL="455294" algn="l" rtl="0" eaLnBrk="0">
              <a:lnSpc>
                <a:spcPct val="86000"/>
              </a:lnSpc>
              <a:spcBef>
                <a:spcPts val="596"/>
              </a:spcBef>
              <a:tabLst/>
            </a:pPr>
            <a:r>
              <a:rPr sz="15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perundang-undangan dan p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enjaminan mutu yang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berkelanjutan.</a:t>
            </a:r>
            <a:endParaRPr sz="1500" dirty="0">
              <a:latin typeface="Arial"/>
              <a:ea typeface="Arial"/>
              <a:cs typeface="Arial"/>
            </a:endParaRPr>
          </a:p>
          <a:p>
            <a:pPr marL="449580" indent="-302895" algn="l" rtl="0" eaLnBrk="0">
              <a:lnSpc>
                <a:spcPct val="110000"/>
              </a:lnSpc>
              <a:spcBef>
                <a:spcPts val="436"/>
              </a:spcBef>
              <a:tabLst/>
            </a:pPr>
            <a:r>
              <a:rPr sz="9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   </a:t>
            </a:r>
            <a:r>
              <a:rPr sz="15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Kesempatan mendapatkan umpan balik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500" kern="0" spc="2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Hasil akreditasi dan saran yang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diberikan</a:t>
            </a:r>
            <a:r>
              <a:rPr sz="15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menjadi salah satu acuan bagi</a:t>
            </a:r>
            <a:r>
              <a:rPr sz="1500" kern="0" spc="1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</a:t>
            </a:r>
            <a:r>
              <a:rPr sz="1500" kern="0" spc="1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 penyelenggara</a:t>
            </a:r>
            <a:r>
              <a:rPr sz="15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ayanan</a:t>
            </a:r>
            <a:r>
              <a:rPr sz="15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500" kern="0" spc="6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dalam meningkatkan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kualitas</a:t>
            </a:r>
            <a:r>
              <a:rPr sz="15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layanan.</a:t>
            </a:r>
            <a:endParaRPr sz="15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 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4" name="picture 4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76" name="textbox 476"/>
          <p:cNvSpPr/>
          <p:nvPr/>
        </p:nvSpPr>
        <p:spPr>
          <a:xfrm>
            <a:off x="1459018" y="758814"/>
            <a:ext cx="6388100" cy="27139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3970" indent="2540" algn="l" rtl="0" eaLnBrk="0">
              <a:lnSpc>
                <a:spcPct val="92000"/>
              </a:lnSpc>
              <a:tabLst/>
            </a:pP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akan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dilakukan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</a:t>
            </a:r>
            <a:r>
              <a:rPr sz="24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r>
              <a:rPr sz="2400" b="1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24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9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4290" algn="l" rtl="0" eaLnBrk="0">
              <a:lnSpc>
                <a:spcPct val="84000"/>
              </a:lnSpc>
              <a:spcBef>
                <a:spcPts val="663"/>
              </a:spcBef>
              <a:tabLst/>
            </a:pPr>
            <a:r>
              <a:rPr sz="22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dapat </a:t>
            </a:r>
            <a:r>
              <a:rPr sz="22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menentukan apakah</a:t>
            </a:r>
            <a:r>
              <a:rPr sz="22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kinerja</a:t>
            </a:r>
            <a:endParaRPr sz="2200" dirty="0">
              <a:latin typeface="Arial"/>
              <a:ea typeface="Arial"/>
              <a:cs typeface="Arial"/>
            </a:endParaRPr>
          </a:p>
          <a:p>
            <a:pPr marL="27940" algn="l" rtl="0" eaLnBrk="0">
              <a:lnSpc>
                <a:spcPct val="85000"/>
              </a:lnSpc>
              <a:spcBef>
                <a:spcPts val="423"/>
              </a:spcBef>
              <a:tabLst/>
            </a:pPr>
            <a:r>
              <a:rPr sz="22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memenuhi indikator pengukuran</a:t>
            </a:r>
            <a:endParaRPr sz="2200" dirty="0">
              <a:latin typeface="Arial"/>
              <a:ea typeface="Arial"/>
              <a:cs typeface="Arial"/>
            </a:endParaRPr>
          </a:p>
          <a:p>
            <a:pPr marL="17145" algn="l" rtl="0" eaLnBrk="0">
              <a:lnSpc>
                <a:spcPct val="84000"/>
              </a:lnSpc>
              <a:spcBef>
                <a:spcPts val="423"/>
              </a:spcBef>
              <a:tabLst/>
            </a:pPr>
            <a:r>
              <a:rPr sz="22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ada di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dalam instrumen</a:t>
            </a:r>
            <a:r>
              <a:rPr sz="2200" kern="0" spc="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22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atau</a:t>
            </a:r>
            <a:endParaRPr sz="2200" dirty="0">
              <a:latin typeface="Arial"/>
              <a:ea typeface="Arial"/>
              <a:cs typeface="Arial"/>
            </a:endParaRPr>
          </a:p>
          <a:p>
            <a:pPr marL="23495" indent="-11429" algn="l" rtl="0" eaLnBrk="0">
              <a:lnSpc>
                <a:spcPct val="92000"/>
              </a:lnSpc>
              <a:spcBef>
                <a:spcPts val="413"/>
              </a:spcBef>
              <a:tabLst/>
            </a:pP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tidak, maka asesor akan</a:t>
            </a:r>
            <a:r>
              <a:rPr sz="2200" kern="0" spc="2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mencari</a:t>
            </a:r>
            <a:r>
              <a:rPr sz="22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informasi</a:t>
            </a:r>
            <a:r>
              <a:rPr sz="22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22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2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 visitasi melalui </a:t>
            </a:r>
            <a:r>
              <a:rPr sz="2200" b="1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wawancara dan observasi</a:t>
            </a:r>
            <a:r>
              <a:rPr sz="22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22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 47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0" name="picture 4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82" name="textbox 482"/>
          <p:cNvSpPr/>
          <p:nvPr/>
        </p:nvSpPr>
        <p:spPr>
          <a:xfrm>
            <a:off x="1118215" y="411597"/>
            <a:ext cx="7783194" cy="368172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1359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13970" algn="l" rtl="0" eaLnBrk="0">
              <a:lnSpc>
                <a:spcPct val="91000"/>
              </a:lnSpc>
              <a:tabLst/>
            </a:pPr>
            <a:r>
              <a:rPr sz="22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Mengapa asesor perlu melakukan wawancara saat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22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r>
              <a:rPr sz="2200" b="1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2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2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4604" algn="l" rtl="0" eaLnBrk="0">
              <a:lnSpc>
                <a:spcPct val="84000"/>
              </a:lnSpc>
              <a:spcBef>
                <a:spcPts val="601"/>
              </a:spcBef>
              <a:tabLst/>
            </a:pP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Asesor akan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melakukan wawancara dengan</a:t>
            </a:r>
            <a:r>
              <a:rPr sz="20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pihak di</a:t>
            </a:r>
            <a:r>
              <a:rPr sz="20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endParaRPr sz="2000" dirty="0">
              <a:latin typeface="Arial"/>
              <a:ea typeface="Arial"/>
              <a:cs typeface="Arial"/>
            </a:endParaRPr>
          </a:p>
          <a:p>
            <a:pPr marL="19050" indent="8254" algn="l" rtl="0" eaLnBrk="0">
              <a:lnSpc>
                <a:spcPct val="106000"/>
              </a:lnSpc>
              <a:spcBef>
                <a:spcPts val="625"/>
              </a:spcBef>
              <a:tabLst/>
            </a:pP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ya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ng telah ditentukan sebelumnya secara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acak</a:t>
            </a:r>
            <a:r>
              <a:rPr sz="2000" kern="0" spc="2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(kepala satuan pendidikan/ pendidik/ wakil orang tua/wa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maupun peserta didik). Wawancara tersebut bertujua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n:</a:t>
            </a:r>
            <a:endParaRPr sz="2000" dirty="0">
              <a:latin typeface="Arial"/>
              <a:ea typeface="Arial"/>
              <a:cs typeface="Arial"/>
            </a:endParaRPr>
          </a:p>
          <a:p>
            <a:pPr marL="484505" indent="-379095" algn="l" rtl="0" eaLnBrk="0">
              <a:lnSpc>
                <a:spcPct val="110000"/>
              </a:lnSpc>
              <a:spcBef>
                <a:spcPts val="264"/>
              </a:spcBef>
              <a:tabLst/>
            </a:pPr>
            <a:r>
              <a:rPr sz="2000" kern="0" spc="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Melakukan kon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firmasi terhadap</a:t>
            </a:r>
            <a:r>
              <a:rPr sz="20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bukti yang sudah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unggah melalui</a:t>
            </a:r>
            <a:r>
              <a:rPr sz="20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Sispena;</a:t>
            </a:r>
            <a:r>
              <a:rPr sz="20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endParaRPr sz="2000" dirty="0">
              <a:latin typeface="Arial"/>
              <a:ea typeface="Arial"/>
              <a:cs typeface="Arial"/>
            </a:endParaRPr>
          </a:p>
          <a:p>
            <a:pPr marL="484505" indent="-379095" algn="l" rtl="0" eaLnBrk="0">
              <a:lnSpc>
                <a:spcPct val="102000"/>
              </a:lnSpc>
              <a:spcBef>
                <a:spcPts val="248"/>
              </a:spcBef>
              <a:tabLst/>
            </a:pP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Memahami lebih</a:t>
            </a:r>
            <a:r>
              <a:rPr sz="20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lanjut</a:t>
            </a:r>
            <a:r>
              <a:rPr sz="2000" kern="0" spc="1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20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dalam</a:t>
            </a:r>
            <a:r>
              <a:rPr sz="20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menyediaka</a:t>
            </a:r>
            <a:r>
              <a:rPr sz="20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0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 pendidikan.</a:t>
            </a:r>
            <a:endParaRPr sz="20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 4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86" name="picture 4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88" name="textbox 488"/>
          <p:cNvSpPr/>
          <p:nvPr/>
        </p:nvSpPr>
        <p:spPr>
          <a:xfrm>
            <a:off x="1470910" y="608295"/>
            <a:ext cx="6585584" cy="37147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indent="12700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20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Mengapa asesor pe</a:t>
            </a:r>
            <a:r>
              <a:rPr sz="2000" b="1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rlu melakukan observasi saat</a:t>
            </a:r>
            <a:r>
              <a:rPr sz="2000" b="1" kern="0" spc="-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20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visitasi</a:t>
            </a:r>
            <a:r>
              <a:rPr sz="20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2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48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118745" algn="l" rtl="0" eaLnBrk="0">
              <a:lnSpc>
                <a:spcPts val="2392"/>
              </a:lnSpc>
              <a:spcBef>
                <a:spcPts val="547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Asesor</a:t>
            </a:r>
            <a:r>
              <a:rPr sz="1800" kern="0" spc="1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melakukan observasi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</a:t>
            </a:r>
            <a:r>
              <a:rPr sz="18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mengonfirmasi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83234" algn="l" rtl="0" eaLnBrk="0">
              <a:lnSpc>
                <a:spcPct val="84000"/>
              </a:lnSpc>
              <a:spcBef>
                <a:spcPts val="188"/>
              </a:spcBef>
              <a:tabLst/>
            </a:pP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8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Bapak/Ibu dalam menyediakan layanan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83234" algn="l" rtl="0" eaLnBrk="0">
              <a:lnSpc>
                <a:spcPct val="92000"/>
              </a:lnSpc>
              <a:spcBef>
                <a:spcPts val="360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berdasarkan kondisi yang teramati. Observasi terha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</a:t>
            </a:r>
            <a:r>
              <a:rPr sz="1800" kern="0" spc="-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 belajar disarankan dilakukan</a:t>
            </a:r>
            <a:r>
              <a:rPr sz="1800" kern="0" spc="16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pada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hari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kedua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83234" indent="-5080" algn="l" rtl="0" eaLnBrk="0">
              <a:lnSpc>
                <a:spcPct val="92000"/>
              </a:lnSpc>
              <a:spcBef>
                <a:spcPts val="345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setelah asesor mendapatkan informasi d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ari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penelaahan dokumen atau dokumentasi,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serta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73709" algn="l" rtl="0" eaLnBrk="0">
              <a:lnSpc>
                <a:spcPct val="67000"/>
              </a:lnSpc>
              <a:spcBef>
                <a:spcPts val="706"/>
              </a:spcBef>
              <a:tabLst/>
            </a:pPr>
            <a:r>
              <a:rPr sz="1800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wawancara.</a:t>
            </a:r>
            <a:endParaRPr sz="1800" dirty="0">
              <a:latin typeface="Arial"/>
              <a:ea typeface="Arial"/>
              <a:cs typeface="Arial"/>
            </a:endParaRPr>
          </a:p>
          <a:p>
            <a:pPr marL="118745" algn="l" rtl="0" eaLnBrk="0">
              <a:lnSpc>
                <a:spcPts val="2392"/>
              </a:lnSpc>
              <a:spcBef>
                <a:spcPts val="519"/>
              </a:spcBef>
              <a:tabLst/>
            </a:pP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</a:t>
            </a:r>
            <a:r>
              <a:rPr sz="1800" kern="0" spc="1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Namun demikian, asesor dapat juga me</a:t>
            </a:r>
            <a:r>
              <a:rPr sz="18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mulai</a:t>
            </a:r>
            <a:endParaRPr sz="1800" dirty="0">
              <a:latin typeface="Arial"/>
              <a:ea typeface="Arial"/>
              <a:cs typeface="Arial"/>
            </a:endParaRPr>
          </a:p>
          <a:p>
            <a:pPr marL="483234" indent="-5714" algn="l" rtl="0" eaLnBrk="0">
              <a:lnSpc>
                <a:spcPct val="92000"/>
              </a:lnSpc>
              <a:spcBef>
                <a:spcPts val="203"/>
              </a:spcBef>
              <a:tabLst/>
            </a:pP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observasinya terhadap lingkungan belajar pad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8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hari</a:t>
            </a:r>
            <a:r>
              <a:rPr sz="18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8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pertama, mengikuti kondi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</a:t>
            </a:r>
            <a:r>
              <a:rPr sz="1800" kern="0" spc="9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saat visitasi.</a:t>
            </a:r>
            <a:endParaRPr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4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92" name="rect 492"/>
          <p:cNvSpPr/>
          <p:nvPr/>
        </p:nvSpPr>
        <p:spPr>
          <a:xfrm>
            <a:off x="0" y="0"/>
            <a:ext cx="3162774" cy="5143500"/>
          </a:xfrm>
          <a:prstGeom prst="rect">
            <a:avLst/>
          </a:prstGeom>
          <a:solidFill>
            <a:srgbClr val="FFFF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4" name="textbox 494"/>
          <p:cNvSpPr/>
          <p:nvPr/>
        </p:nvSpPr>
        <p:spPr>
          <a:xfrm>
            <a:off x="3711152" y="2799799"/>
            <a:ext cx="5407659" cy="231838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4352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20320" algn="l" rtl="0" eaLnBrk="0">
              <a:lnSpc>
                <a:spcPct val="82000"/>
              </a:lnSpc>
              <a:tabLst/>
            </a:pPr>
            <a:r>
              <a:rPr sz="2100" kern="0" spc="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BADANAKREDITASI</a:t>
            </a:r>
            <a:r>
              <a:rPr sz="2100" kern="0" spc="15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100" kern="0" spc="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21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SIONAL</a:t>
            </a:r>
            <a:endParaRPr sz="2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92000"/>
              </a:lnSpc>
              <a:spcBef>
                <a:spcPts val="232"/>
              </a:spcBef>
              <a:tabLst/>
            </a:pPr>
            <a:r>
              <a:rPr sz="1200" kern="0" spc="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PENDIDIKANA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NAK</a:t>
            </a:r>
            <a:r>
              <a:rPr sz="1200" kern="0" spc="8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USIA DINI,</a:t>
            </a:r>
            <a:r>
              <a:rPr sz="1200" kern="0" spc="9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200" kern="0" spc="9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DASAR,</a:t>
            </a:r>
            <a:r>
              <a:rPr sz="1200" kern="0" spc="9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200" kern="0" spc="8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200" kern="0" spc="-1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200" kern="0" spc="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200" kern="0" spc="-20" dirty="0">
                <a:solidFill>
                  <a:srgbClr val="2E75B5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MENENGAH</a:t>
            </a:r>
            <a:endParaRPr sz="12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10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5000"/>
              </a:lnSpc>
              <a:tabLst/>
            </a:pPr>
            <a:endParaRPr sz="2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1000"/>
              </a:lnSpc>
              <a:spcBef>
                <a:spcPts val="2"/>
              </a:spcBef>
              <a:tabLst/>
            </a:pPr>
            <a:r>
              <a:rPr sz="1000" kern="0" spc="-10" dirty="0">
                <a:solidFill>
                  <a:srgbClr val="595959">
                    <a:alpha val="100000"/>
                  </a:srgbClr>
                </a:solidFill>
                <a:latin typeface="Arial"/>
                <a:ea typeface="Arial"/>
                <a:cs typeface="Arial"/>
              </a:rPr>
              <a:t>43</a:t>
            </a:r>
            <a:endParaRPr sz="1000" dirty="0">
              <a:latin typeface="Arial"/>
              <a:ea typeface="Arial"/>
              <a:cs typeface="Arial"/>
            </a:endParaRPr>
          </a:p>
        </p:txBody>
      </p:sp>
      <p:sp>
        <p:nvSpPr>
          <p:cNvPr id="496" name="textbox 496"/>
          <p:cNvSpPr/>
          <p:nvPr/>
        </p:nvSpPr>
        <p:spPr>
          <a:xfrm>
            <a:off x="387059" y="1120605"/>
            <a:ext cx="2114550" cy="161480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18"/>
              </a:lnSpc>
              <a:tabLst/>
            </a:pP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  <a:hlinkClick xmlns:r="http://schemas.openxmlformats.org/officeDocument/2006/relationships" r:id="rId3" tooltip="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</a:rPr>
              <a:t>https://ban-pdm.id/</a:t>
            </a:r>
            <a:endParaRPr sz="17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7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772794" algn="l" rtl="0" eaLnBrk="0">
              <a:lnSpc>
                <a:spcPct val="86000"/>
              </a:lnSpc>
              <a:spcBef>
                <a:spcPts val="1056"/>
              </a:spcBef>
              <a:tabLst/>
            </a:pPr>
            <a:r>
              <a:rPr sz="3500" kern="0" spc="80" dirty="0">
                <a:solidFill>
                  <a:srgbClr val="522F2F">
                    <a:alpha val="100000"/>
                  </a:srgbClr>
                </a:solidFill>
                <a:latin typeface="Microsoft JhengHei"/>
                <a:ea typeface="Microsoft JhengHei"/>
                <a:cs typeface="Microsoft JhengHei"/>
              </a:rPr>
              <a:t>回</a:t>
            </a:r>
            <a:endParaRPr sz="3500" dirty="0">
              <a:latin typeface="Microsoft JhengHei"/>
              <a:ea typeface="Microsoft JhengHei"/>
              <a:cs typeface="Microsoft JhengHei"/>
            </a:endParaRPr>
          </a:p>
          <a:p>
            <a:pPr marL="429894" algn="l" rtl="0" eaLnBrk="0">
              <a:lnSpc>
                <a:spcPts val="2218"/>
              </a:lnSpc>
              <a:spcBef>
                <a:spcPts val="362"/>
              </a:spcBef>
              <a:tabLst/>
            </a:pPr>
            <a:r>
              <a:rPr sz="17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@ban-pdm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pic>
        <p:nvPicPr>
          <p:cNvPr id="498" name="picture 4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3645901" y="1239897"/>
            <a:ext cx="1852445" cy="1337159"/>
          </a:xfrm>
          <a:prstGeom prst="rect">
            <a:avLst/>
          </a:prstGeom>
        </p:spPr>
      </p:pic>
      <p:sp>
        <p:nvSpPr>
          <p:cNvPr id="500" name="textbox 500"/>
          <p:cNvSpPr/>
          <p:nvPr/>
        </p:nvSpPr>
        <p:spPr>
          <a:xfrm>
            <a:off x="845737" y="3985725"/>
            <a:ext cx="1178560" cy="3073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ts val="2218"/>
              </a:lnSpc>
              <a:tabLst/>
            </a:pPr>
            <a:r>
              <a:rPr sz="17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@banpdm</a:t>
            </a:r>
            <a:endParaRPr sz="1700" dirty="0">
              <a:latin typeface="Arial"/>
              <a:ea typeface="Arial"/>
              <a:cs typeface="Arial"/>
            </a:endParaRPr>
          </a:p>
        </p:txBody>
      </p:sp>
      <p:pic>
        <p:nvPicPr>
          <p:cNvPr id="502" name="picture 5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399" y="549200"/>
            <a:ext cx="468600" cy="468600"/>
          </a:xfrm>
          <a:prstGeom prst="rect">
            <a:avLst/>
          </a:prstGeom>
        </p:spPr>
      </p:pic>
      <p:pic>
        <p:nvPicPr>
          <p:cNvPr id="504" name="picture 5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70537" y="3487249"/>
            <a:ext cx="516724" cy="359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 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711276" y="359794"/>
            <a:ext cx="7701280" cy="35483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428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5875" indent="-3175" algn="l" rtl="0" eaLnBrk="0">
              <a:lnSpc>
                <a:spcPct val="89000"/>
              </a:lnSpc>
              <a:tabLst/>
            </a:pP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Apa</a:t>
            </a:r>
            <a:r>
              <a:rPr sz="3100" b="1" kern="0" spc="2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peran</a:t>
            </a:r>
            <a:r>
              <a:rPr sz="3100" b="1" kern="0" spc="2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Anda</a:t>
            </a:r>
            <a:r>
              <a:rPr sz="3100" b="1" kern="0" spc="2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</a:t>
            </a:r>
            <a:r>
              <a:rPr sz="3100" b="1" kern="0" spc="2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3100" b="1" kern="0" spc="2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              </a:t>
            </a:r>
            <a:r>
              <a:rPr sz="3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3100" b="1" kern="0" spc="5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endParaRPr sz="3100" dirty="0">
              <a:latin typeface="Arial"/>
              <a:ea typeface="Arial"/>
              <a:cs typeface="Arial"/>
            </a:endParaRPr>
          </a:p>
          <a:p>
            <a:pPr marL="126364" algn="l" rtl="0" eaLnBrk="0">
              <a:lnSpc>
                <a:spcPts val="2126"/>
              </a:lnSpc>
              <a:spcBef>
                <a:spcPts val="1478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Sebagai mitra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Sebagai penyelenggara laya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nan pendidikan,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600" kern="0" spc="1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8630" algn="l" rtl="0" eaLnBrk="0">
              <a:lnSpc>
                <a:spcPct val="104000"/>
              </a:lnSpc>
              <a:spcBef>
                <a:spcPts val="296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 mitra negara dalam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menyediakan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layanan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bagi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anak-anak bang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5615" indent="-349250" algn="l" rtl="0" eaLnBrk="0">
              <a:lnSpc>
                <a:spcPct val="110000"/>
              </a:lnSpc>
              <a:spcBef>
                <a:spcPts val="192"/>
              </a:spcBef>
              <a:tabLst/>
            </a:pP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Memberikan informasi secara</a:t>
            </a:r>
            <a:r>
              <a:rPr sz="1600" b="1" kern="0" spc="-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jujur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Akreditasi ibarat pemantik bagi satuan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 untuk merefleksikan bagaimana cara agar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menjalankan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8630" algn="l" rtl="0" eaLnBrk="0">
              <a:lnSpc>
                <a:spcPct val="84000"/>
              </a:lnSpc>
              <a:spcBef>
                <a:spcPts val="595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amanah menyediakan layanan pendidikan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lebih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baik.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126364" algn="l" rtl="0" eaLnBrk="0">
              <a:lnSpc>
                <a:spcPts val="2126"/>
              </a:lnSpc>
              <a:spcBef>
                <a:spcPts val="209"/>
              </a:spcBef>
              <a:tabLst/>
            </a:pP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Memberikan</a:t>
            </a:r>
            <a:r>
              <a:rPr sz="16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umpan</a:t>
            </a:r>
            <a:r>
              <a:rPr sz="1600" b="1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balik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Sama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halnya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r>
              <a:rPr sz="1600" kern="0" spc="1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Bapak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1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470534" indent="5080" algn="l" rtl="0" eaLnBrk="0">
              <a:lnSpc>
                <a:spcPct val="99000"/>
              </a:lnSpc>
              <a:spcBef>
                <a:spcPts val="3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pendidikan,</a:t>
            </a:r>
            <a:r>
              <a:rPr sz="1600" kern="0" spc="1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BAN-PDM sebagai institusi juga memerlukan umpan balik agar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dapat berkinerja dengan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lebih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baik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 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1998731" y="2474163"/>
            <a:ext cx="5168900" cy="92710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606550" indent="-1593850" algn="l" rtl="0" eaLnBrk="0">
              <a:lnSpc>
                <a:spcPct val="92000"/>
              </a:lnSpc>
              <a:tabLst/>
            </a:pP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32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32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</a:t>
            </a:r>
            <a:r>
              <a:rPr sz="3200" b="1" kern="0" spc="1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32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endParaRPr sz="3200" dirty="0">
              <a:latin typeface="Arial"/>
              <a:ea typeface="Arial"/>
              <a:cs typeface="Arial"/>
            </a:endParaRP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760955" y="0"/>
            <a:ext cx="1383044" cy="10005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 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2642" y="241375"/>
            <a:ext cx="413864" cy="415799"/>
          </a:xfrm>
          <a:prstGeom prst="rect">
            <a:avLst/>
          </a:prstGeom>
        </p:spPr>
      </p:pic>
      <p:sp>
        <p:nvSpPr>
          <p:cNvPr id="64" name="textbox 64"/>
          <p:cNvSpPr/>
          <p:nvPr/>
        </p:nvSpPr>
        <p:spPr>
          <a:xfrm>
            <a:off x="552175" y="283050"/>
            <a:ext cx="8134350" cy="36969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544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5000"/>
              </a:lnSpc>
              <a:tabLst/>
            </a:pPr>
            <a:r>
              <a:rPr sz="2100" b="1" kern="0" spc="0" baseline="17362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300" b="1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</a:t>
            </a:r>
            <a:r>
              <a:rPr sz="2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2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Instrumen</a:t>
            </a:r>
            <a:r>
              <a:rPr sz="2500" b="1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5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endParaRPr sz="25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3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24000"/>
              </a:lnSpc>
              <a:tabLst/>
            </a:pPr>
            <a:endParaRPr sz="1000" dirty="0">
              <a:latin typeface="Arial"/>
              <a:ea typeface="Arial"/>
              <a:cs typeface="Arial"/>
            </a:endParaRPr>
          </a:p>
          <a:p>
            <a:pPr marL="344170" algn="l" rtl="0" eaLnBrk="0">
              <a:lnSpc>
                <a:spcPct val="84000"/>
              </a:lnSpc>
              <a:spcBef>
                <a:spcPts val="544"/>
              </a:spcBef>
              <a:tabLst/>
            </a:pP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</a:t>
            </a:r>
            <a:r>
              <a:rPr sz="18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1.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Kinerja</a:t>
            </a:r>
            <a:r>
              <a:rPr sz="18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</a:t>
            </a:r>
            <a:r>
              <a:rPr sz="18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18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r>
              <a:rPr sz="1800" b="1" kern="0" spc="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8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</a:t>
            </a:r>
            <a:endParaRPr sz="1800" dirty="0">
              <a:latin typeface="Arial"/>
              <a:ea typeface="Arial"/>
              <a:cs typeface="Arial"/>
            </a:endParaRPr>
          </a:p>
          <a:p>
            <a:pPr marL="347345" algn="l" rtl="0" eaLnBrk="0">
              <a:lnSpc>
                <a:spcPct val="84000"/>
              </a:lnSpc>
              <a:spcBef>
                <a:spcPts val="928"/>
              </a:spcBef>
              <a:tabLst/>
            </a:pP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 ini menjadi bagian dari instrumen</a:t>
            </a:r>
            <a:r>
              <a:rPr sz="1600" kern="0" spc="7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akreditasi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karena tugas</a:t>
            </a:r>
            <a:r>
              <a:rPr sz="1600" kern="0" spc="1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utama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34645" indent="5080" algn="l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satuan pendidikan a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dalah memastikan peserta didiknya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mendapatkan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 terb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aik.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47345" algn="l" rtl="0" eaLnBrk="0">
              <a:lnSpc>
                <a:spcPct val="84000"/>
              </a:lnSpc>
              <a:spcBef>
                <a:spcPts val="907"/>
              </a:spcBef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 didik mendapatkan pen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didikan yang terbaik saat pendidik</a:t>
            </a:r>
            <a:r>
              <a:rPr sz="1600" kern="0" spc="11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mampu</a:t>
            </a:r>
            <a:endParaRPr sz="1600" dirty="0">
              <a:latin typeface="Arial"/>
              <a:ea typeface="Arial"/>
              <a:cs typeface="Arial"/>
            </a:endParaRPr>
          </a:p>
          <a:p>
            <a:pPr algn="r" rtl="0" eaLnBrk="0">
              <a:lnSpc>
                <a:spcPct val="84000"/>
              </a:lnSpc>
              <a:spcBef>
                <a:spcPts val="307"/>
              </a:spcBef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membangun kompeten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si dan karakter yang peserta didik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perlukan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melalui</a:t>
            </a:r>
            <a:r>
              <a:rPr sz="1600" kern="0" spc="1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proses</a:t>
            </a:r>
            <a:endParaRPr sz="1600" dirty="0">
              <a:latin typeface="Arial"/>
              <a:ea typeface="Arial"/>
              <a:cs typeface="Arial"/>
            </a:endParaRPr>
          </a:p>
          <a:p>
            <a:pPr marL="339725" indent="5080" algn="l" rtl="0" eaLnBrk="0">
              <a:lnSpc>
                <a:spcPct val="92000"/>
              </a:lnSpc>
              <a:spcBef>
                <a:spcPts val="288"/>
              </a:spcBef>
              <a:tabLst/>
            </a:pP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 yang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efektif dan menyenangkan, melalui interaksi aktif</a:t>
            </a:r>
            <a:r>
              <a:rPr sz="1600" kern="0" spc="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dan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</a:t>
            </a: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empatik, serta mem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perhatikan kebutuhan belajar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peserta</a:t>
            </a:r>
            <a:r>
              <a:rPr sz="1600" kern="0" spc="8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8000"/>
              </a:lnSpc>
              <a:tabLst/>
            </a:pPr>
            <a:endParaRPr sz="700" dirty="0">
              <a:latin typeface="Arial"/>
              <a:ea typeface="Arial"/>
              <a:cs typeface="Arial"/>
            </a:endParaRPr>
          </a:p>
          <a:p>
            <a:pPr marL="344804" indent="1905" algn="l" rtl="0" eaLnBrk="0">
              <a:lnSpc>
                <a:spcPct val="95000"/>
              </a:lnSpc>
              <a:spcBef>
                <a:spcPts val="1"/>
              </a:spcBef>
              <a:tabLst/>
            </a:pP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 mengukur kapasitas pendidik dalam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memfasilitas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pembelajaran,</a:t>
            </a:r>
            <a:r>
              <a:rPr sz="1600" kern="0" spc="1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maka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Badan Akreditasi</a:t>
            </a:r>
            <a:r>
              <a:rPr sz="1600" kern="0" spc="1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Nasional sudah berperan dalam mendorong satuan</a:t>
            </a:r>
            <a:r>
              <a:rPr sz="1600" kern="0" spc="12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</a:t>
            </a:r>
            <a:r>
              <a:rPr sz="1600" kern="0" spc="3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didikan</a:t>
            </a:r>
            <a:r>
              <a:rPr sz="1600" kern="0" spc="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600" kern="0" spc="5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untuk terus meningkatkan kompetensi pendidik</a:t>
            </a:r>
            <a:r>
              <a:rPr sz="1600" kern="0" spc="40" dirty="0">
                <a:solidFill>
                  <a:srgbClr val="434343">
                    <a:alpha val="100000"/>
                  </a:srgbClr>
                </a:solidFill>
                <a:latin typeface="Arial"/>
                <a:ea typeface="Arial"/>
                <a:cs typeface="Arial"/>
              </a:rPr>
              <a:t>nya.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 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" name="rect 68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sp>
        <p:nvSpPr>
          <p:cNvPr id="72" name="textbox 72"/>
          <p:cNvSpPr/>
          <p:nvPr/>
        </p:nvSpPr>
        <p:spPr>
          <a:xfrm>
            <a:off x="880607" y="298005"/>
            <a:ext cx="7764780" cy="414400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434"/>
              </a:lnSpc>
              <a:tabLst/>
            </a:pPr>
            <a:endParaRPr sz="100" dirty="0">
              <a:latin typeface="Arial"/>
              <a:ea typeface="Arial"/>
              <a:cs typeface="Arial"/>
            </a:endParaRPr>
          </a:p>
          <a:p>
            <a:pPr marL="18415" algn="l" rtl="0" eaLnBrk="0">
              <a:lnSpc>
                <a:spcPct val="84000"/>
              </a:lnSpc>
              <a:tabLst/>
            </a:pPr>
            <a:r>
              <a:rPr sz="2100" b="1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Komponen 1. Kinerja Pendidik dalam Proses Pembelajaran</a:t>
            </a:r>
            <a:endParaRPr sz="2100" dirty="0">
              <a:latin typeface="Arial"/>
              <a:ea typeface="Arial"/>
              <a:cs typeface="Arial"/>
            </a:endParaRPr>
          </a:p>
          <a:p>
            <a:pPr marL="12700" algn="l" rtl="0" eaLnBrk="0">
              <a:lnSpc>
                <a:spcPct val="84000"/>
              </a:lnSpc>
              <a:spcBef>
                <a:spcPts val="1330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Secara umum, kinerja y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diukur</a:t>
            </a:r>
            <a:r>
              <a:rPr sz="1600" kern="0" spc="7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adalah: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59740" indent="-335279" algn="l" rtl="0" eaLnBrk="0">
              <a:lnSpc>
                <a:spcPct val="101000"/>
              </a:lnSpc>
              <a:spcBef>
                <a:spcPts val="542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Kinerja pendidik dalam menghadirkan proses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lajar yang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sarat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dengan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interaksi positif antara pendidik dan anak didiknya.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eraksi</a:t>
            </a:r>
            <a:r>
              <a:rPr sz="1600" kern="0" spc="10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ini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salah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faktor penentu apakah anak didik akan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memaknai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satu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3709" algn="l" rtl="0" eaLnBrk="0">
              <a:lnSpc>
                <a:spcPct val="92000"/>
              </a:lnSpc>
              <a:spcBef>
                <a:spcPts val="308"/>
              </a:spcBef>
              <a:tabLst/>
            </a:pPr>
            <a:r>
              <a:rPr sz="1600" kern="0" spc="5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pendidikan/mad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rasah sebagai rumah kedua, atau sebagai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lingkungan yang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penuh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beban.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66725" indent="-342265" algn="l" rtl="0" eaLnBrk="0">
              <a:lnSpc>
                <a:spcPct val="102000"/>
              </a:lnSpc>
              <a:spcBef>
                <a:spcPts val="524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Kinerja pendidik dalam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menghadirkan suasana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 yang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memberi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rasa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aman bagi peserta didik.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Kondisi ini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bisa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teramati melalui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cara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yang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dipilih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59740" indent="13334" algn="l" rtl="0" eaLnBrk="0">
              <a:lnSpc>
                <a:spcPct val="91000"/>
              </a:lnSpc>
              <a:spcBef>
                <a:spcPts val="327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pendidik untuk mencapai keteraturan suasana</a:t>
            </a:r>
            <a:r>
              <a:rPr sz="1600" kern="0" spc="11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belajar serta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dalam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ncapai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tujuan pembelajaran</a:t>
            </a:r>
            <a:endParaRPr sz="1600" dirty="0">
              <a:latin typeface="Arial"/>
              <a:ea typeface="Arial"/>
              <a:cs typeface="Arial"/>
            </a:endParaRPr>
          </a:p>
          <a:p>
            <a:pPr marL="473709" indent="-349250" algn="l" rtl="0" eaLnBrk="0">
              <a:lnSpc>
                <a:spcPct val="102000"/>
              </a:lnSpc>
              <a:spcBef>
                <a:spcPts val="542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Kinerja pendidik dalam mengelol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a pembelajaran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secara</a:t>
            </a:r>
            <a:r>
              <a:rPr sz="1600" kern="0" spc="8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efektif,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mulai</a:t>
            </a:r>
            <a:r>
              <a:rPr sz="1600" kern="0" spc="9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dari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perencanaan, pelaksanaan dan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asesmen.</a:t>
            </a:r>
            <a:endParaRPr sz="1600" dirty="0">
              <a:latin typeface="Arial"/>
              <a:ea typeface="Arial"/>
              <a:cs typeface="Arial"/>
            </a:endParaRPr>
          </a:p>
          <a:p>
            <a:pPr algn="l" rtl="0" eaLnBrk="0">
              <a:lnSpc>
                <a:spcPct val="109000"/>
              </a:lnSpc>
              <a:tabLst/>
            </a:pPr>
            <a:endParaRPr sz="400" dirty="0">
              <a:latin typeface="Arial"/>
              <a:ea typeface="Arial"/>
              <a:cs typeface="Arial"/>
            </a:endParaRPr>
          </a:p>
          <a:p>
            <a:pPr marL="473709" indent="-349250" algn="l" rtl="0" eaLnBrk="0">
              <a:lnSpc>
                <a:spcPct val="102000"/>
              </a:lnSpc>
              <a:spcBef>
                <a:spcPts val="1"/>
              </a:spcBef>
              <a:tabLst/>
            </a:pP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●    Kinerja pendidik satuan pendidikan dalam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membangun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ko</a:t>
            </a:r>
            <a:r>
              <a:rPr sz="1600" kern="0" spc="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mpetensi, dan</a:t>
            </a:r>
            <a:r>
              <a:rPr sz="1600" kern="0" spc="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karakter yang menjadi bekal anak didik untuk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menjadi</a:t>
            </a:r>
            <a:r>
              <a:rPr sz="1600" kern="0" spc="12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pribadi yang</a:t>
            </a:r>
            <a:r>
              <a:rPr sz="1600" kern="0" spc="13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kern="0" spc="40" dirty="0">
                <a:solidFill>
                  <a:srgbClr val="006187">
                    <a:alpha val="100000"/>
                  </a:srgbClr>
                </a:solidFill>
                <a:latin typeface="Arial"/>
                <a:ea typeface="Arial"/>
                <a:cs typeface="Arial"/>
              </a:rPr>
              <a:t>utuh.</a:t>
            </a:r>
            <a:endParaRPr sz="16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 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1F4FF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" name="rect 76"/>
          <p:cNvSpPr/>
          <p:nvPr/>
        </p:nvSpPr>
        <p:spPr>
          <a:xfrm>
            <a:off x="2" y="0"/>
            <a:ext cx="9143997" cy="5143500"/>
          </a:xfrm>
          <a:prstGeom prst="rect">
            <a:avLst/>
          </a:prstGeom>
          <a:solidFill>
            <a:srgbClr val="006187">
              <a:alpha val="100000"/>
            </a:srgbClr>
          </a:solidFill>
          <a:ln w="0"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9144000" cy="5143499"/>
          </a:xfrm>
          <a:prstGeom prst="rect">
            <a:avLst/>
          </a:prstGeom>
        </p:spPr>
      </p:pic>
      <p:graphicFrame>
        <p:nvGraphicFramePr>
          <p:cNvPr id="80" name="table 80"/>
          <p:cNvGraphicFramePr>
            <a:graphicFrameLocks noGrp="1"/>
          </p:cNvGraphicFramePr>
          <p:nvPr/>
        </p:nvGraphicFramePr>
        <p:xfrm>
          <a:off x="580987" y="270362"/>
          <a:ext cx="8320404" cy="3636009"/>
        </p:xfrm>
        <a:graphic>
          <a:graphicData uri="http://schemas.openxmlformats.org/drawingml/2006/table">
            <a:tbl>
              <a:tblPr/>
              <a:tblGrid>
                <a:gridCol w="2192020"/>
                <a:gridCol w="6128384"/>
              </a:tblGrid>
              <a:tr h="1320164"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sz="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7950" indent="1905" algn="l" rtl="0" eaLnBrk="0">
                        <a:lnSpc>
                          <a:spcPct val="95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Untuk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memahami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lebih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lanjut  terkait   area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kinerj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</a:t>
                      </a:r>
                      <a:r>
                        <a:rPr sz="1800" kern="0" spc="1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diukur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dalam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komponen  kinerj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  pendidik  dalam  proses  pembelajaran,  silakan</a:t>
                      </a:r>
                      <a:r>
                        <a:rPr sz="1800" kern="0" spc="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pelajari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materi</a:t>
                      </a:r>
                      <a:r>
                        <a:rPr sz="1800" kern="0" spc="16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berikut!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sz="7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10489" algn="l" rtl="0" eaLnBrk="0">
                        <a:lnSpc>
                          <a:spcPct val="84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800" kern="0" spc="6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Materi dapat diakses m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enggunakan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dengan</a:t>
                      </a:r>
                      <a:r>
                        <a:rPr sz="1800" kern="0" spc="1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cara: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158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sz="10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sz="4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50495" algn="l" rtl="0" eaLnBrk="0">
                        <a:lnSpc>
                          <a:spcPct val="85000"/>
                        </a:lnSpc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1.  Membuka fitur kam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era yang ada pada</a:t>
                      </a:r>
                      <a:r>
                        <a:rPr sz="1800" kern="0" spc="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handphone;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4815" indent="-31432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2.  Mengarahkan</a:t>
                      </a:r>
                      <a:r>
                        <a:rPr sz="1800" kern="0" spc="2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kamera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gambar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</a:t>
                      </a:r>
                      <a:r>
                        <a:rPr sz="1800" i="1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samping;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19734" indent="-309245" algn="l" rtl="0" eaLnBrk="0">
                        <a:lnSpc>
                          <a:spcPct val="92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3.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Setelah</a:t>
                      </a:r>
                      <a:r>
                        <a:rPr sz="1800" kern="0" spc="23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itu</a:t>
                      </a:r>
                      <a:r>
                        <a:rPr sz="1800" kern="0" spc="19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i="1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barcode </a:t>
                      </a:r>
                      <a:r>
                        <a:rPr sz="1800" kern="0" spc="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erpindai,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akan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ada tautan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atau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i="1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link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 tampil pada</a:t>
                      </a:r>
                      <a:r>
                        <a:rPr sz="1800" kern="0" spc="22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106045" algn="l" rtl="0" eaLnBrk="0">
                        <a:lnSpc>
                          <a:spcPct val="84000"/>
                        </a:lnSpc>
                        <a:spcBef>
                          <a:spcPts val="346"/>
                        </a:spcBef>
                        <a:tabLst/>
                      </a:pP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4. 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Klik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tautan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yang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tampil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pada</a:t>
                      </a:r>
                      <a:r>
                        <a:rPr sz="1800" kern="0" spc="20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layar</a:t>
                      </a:r>
                      <a:r>
                        <a:rPr sz="1800" kern="0" spc="15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;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  <a:p>
                      <a:pPr marL="429894" indent="-312420" algn="l" rtl="0" eaLnBrk="0">
                        <a:lnSpc>
                          <a:spcPct val="91000"/>
                        </a:lnSpc>
                        <a:spcBef>
                          <a:spcPts val="368"/>
                        </a:spcBef>
                        <a:tabLst/>
                      </a:pP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5.  Materi  terkait   komponen</a:t>
                      </a:r>
                      <a:r>
                        <a:rPr sz="1800" kern="0" spc="2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kinerja</a:t>
                      </a:r>
                      <a:r>
                        <a:rPr sz="1800" kern="0" spc="21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pendidik</a:t>
                      </a:r>
                      <a:r>
                        <a:rPr sz="1800" kern="0" spc="18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dalam</a:t>
                      </a:r>
                      <a:r>
                        <a:rPr sz="1800" kern="0" spc="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proses pembelajaran siap</a:t>
                      </a:r>
                      <a:r>
                        <a:rPr sz="1800" kern="0" spc="17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006187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dipelajari.</a:t>
                      </a:r>
                      <a:endParaRPr sz="18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vert="horz">
                    <a:lnL>
                      <a:noFill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2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3775" y="1751924"/>
            <a:ext cx="1912575" cy="1912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>
  <ap:Application>Google</ap:Applicat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02. Panduan Proses Akreditasi untuk Sosialisasi Dasmen 2024.pptx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wqlLaW5nc29mdCBQREYgdG8gV1BTIDEwMA</vt:lpwstr>
  </property>
  <property fmtid="{D5CDD505-2E9C-101B-9397-08002B2CF9AE}" pid="3" name="Created">
    <vt:filetime>2024-08-06T16:03:59</vt:filetime>
  </property>
</Properties>
</file>